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5" r:id="rId1"/>
    <p:sldMasterId id="2147483760" r:id="rId2"/>
    <p:sldMasterId id="2147483823" r:id="rId3"/>
    <p:sldMasterId id="2147483838" r:id="rId4"/>
  </p:sldMasterIdLst>
  <p:notesMasterIdLst>
    <p:notesMasterId r:id="rId31"/>
  </p:notesMasterIdLst>
  <p:sldIdLst>
    <p:sldId id="256" r:id="rId5"/>
    <p:sldId id="303" r:id="rId6"/>
    <p:sldId id="1122" r:id="rId7"/>
    <p:sldId id="1129" r:id="rId8"/>
    <p:sldId id="1104" r:id="rId9"/>
    <p:sldId id="1123" r:id="rId10"/>
    <p:sldId id="1106" r:id="rId11"/>
    <p:sldId id="1107" r:id="rId12"/>
    <p:sldId id="1109" r:id="rId13"/>
    <p:sldId id="1110" r:id="rId14"/>
    <p:sldId id="1111" r:id="rId15"/>
    <p:sldId id="1112" r:id="rId16"/>
    <p:sldId id="1124" r:id="rId17"/>
    <p:sldId id="1113" r:id="rId18"/>
    <p:sldId id="1114" r:id="rId19"/>
    <p:sldId id="1115" r:id="rId20"/>
    <p:sldId id="1116" r:id="rId21"/>
    <p:sldId id="1117" r:id="rId22"/>
    <p:sldId id="1127" r:id="rId23"/>
    <p:sldId id="1118" r:id="rId24"/>
    <p:sldId id="1128" r:id="rId25"/>
    <p:sldId id="1121" r:id="rId26"/>
    <p:sldId id="1101" r:id="rId27"/>
    <p:sldId id="1108" r:id="rId28"/>
    <p:sldId id="1130" r:id="rId29"/>
    <p:sldId id="113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2A199E-AAF2-45FF-8718-7538542733B1}">
          <p14:sldIdLst>
            <p14:sldId id="256"/>
            <p14:sldId id="303"/>
            <p14:sldId id="1122"/>
            <p14:sldId id="1129"/>
            <p14:sldId id="1104"/>
            <p14:sldId id="1123"/>
            <p14:sldId id="1106"/>
            <p14:sldId id="1107"/>
            <p14:sldId id="1109"/>
            <p14:sldId id="1110"/>
            <p14:sldId id="1111"/>
            <p14:sldId id="1112"/>
            <p14:sldId id="1124"/>
            <p14:sldId id="1113"/>
            <p14:sldId id="1114"/>
            <p14:sldId id="1115"/>
            <p14:sldId id="1116"/>
            <p14:sldId id="1117"/>
            <p14:sldId id="1127"/>
            <p14:sldId id="1118"/>
            <p14:sldId id="1128"/>
            <p14:sldId id="1121"/>
            <p14:sldId id="1101"/>
            <p14:sldId id="1108"/>
            <p14:sldId id="1130"/>
            <p14:sldId id="1132"/>
          </p14:sldIdLst>
        </p14:section>
        <p14:section name="Other Content" id="{045C5D38-B87D-4BDD-B192-F7B5FCEDD02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D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33CBC-FEBF-4F1F-B314-5E81AFB824F4}" v="7" dt="2025-12-16T10:51:04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93" autoAdjust="0"/>
    <p:restoredTop sz="77484" autoAdjust="0"/>
  </p:normalViewPr>
  <p:slideViewPr>
    <p:cSldViewPr snapToGrid="0">
      <p:cViewPr varScale="1">
        <p:scale>
          <a:sx n="85" d="100"/>
          <a:sy n="85" d="100"/>
        </p:scale>
        <p:origin x="1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/>
              <a:t>% who agree or strongly agree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CWP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 a result of the training, I have developed new skills. </c:v>
                </c:pt>
                <c:pt idx="1">
                  <c:v>The training has affected my attitudes about these topics. </c:v>
                </c:pt>
                <c:pt idx="2">
                  <c:v>I am confident that I will use the training in my work. </c:v>
                </c:pt>
                <c:pt idx="3">
                  <c:v>I have applied something I learned in the training in my work. </c:v>
                </c:pt>
                <c:pt idx="4">
                  <c:v>Using NTI will enhance the effectiveness of my work with children, youth, and families. 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0.91</c:v>
                </c:pt>
                <c:pt idx="1">
                  <c:v>0.86</c:v>
                </c:pt>
                <c:pt idx="2">
                  <c:v>0.91</c:v>
                </c:pt>
                <c:pt idx="3">
                  <c:v>0.85</c:v>
                </c:pt>
                <c:pt idx="4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5-E746-A862-A14E6EA34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CWS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 a result of the training, I have developed new skills. </c:v>
                </c:pt>
                <c:pt idx="1">
                  <c:v>The training has affected my attitudes about these topics. </c:v>
                </c:pt>
                <c:pt idx="2">
                  <c:v>I am confident that I will use the training in my work. </c:v>
                </c:pt>
                <c:pt idx="3">
                  <c:v>I have applied something I learned in the training in my work. </c:v>
                </c:pt>
                <c:pt idx="4">
                  <c:v>Using NTI will enhance the effectiveness of my work with children, youth, and families. 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5-E746-A862-A14E6EA342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25281984"/>
        <c:axId val="113757983"/>
      </c:barChart>
      <c:catAx>
        <c:axId val="17252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57983"/>
        <c:crosses val="autoZero"/>
        <c:auto val="1"/>
        <c:lblAlgn val="ctr"/>
        <c:lblOffset val="100"/>
        <c:noMultiLvlLbl val="0"/>
      </c:catAx>
      <c:valAx>
        <c:axId val="1137579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Sheet3!$C$15</c:f>
              <c:strCache>
                <c:ptCount val="1"/>
                <c:pt idx="0">
                  <c:v>CWP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Sheet3!$B$16:$B$23</c:f>
              <c:strCache>
                <c:ptCount val="8"/>
                <c:pt idx="0">
                  <c:v>NTI during work hours</c:v>
                </c:pt>
                <c:pt idx="1">
                  <c:v>Protected/scheduled time</c:v>
                </c:pt>
                <c:pt idx="2">
                  <c:v>Received CEUs</c:v>
                </c:pt>
                <c:pt idx="3">
                  <c:v>Employer provided incentive</c:v>
                </c:pt>
                <c:pt idx="4">
                  <c:v>Other staff doing NTI</c:v>
                </c:pt>
                <c:pt idx="5">
                  <c:v>NTI was talked about</c:v>
                </c:pt>
                <c:pt idx="6">
                  <c:v>Supervisor support</c:v>
                </c:pt>
                <c:pt idx="7">
                  <c:v>Other support or incentive</c:v>
                </c:pt>
              </c:strCache>
            </c:strRef>
          </c:cat>
          <c:val>
            <c:numRef>
              <c:f>Sheet3!$C$16:$C$23</c:f>
              <c:numCache>
                <c:formatCode>General</c:formatCode>
                <c:ptCount val="8"/>
                <c:pt idx="0">
                  <c:v>73</c:v>
                </c:pt>
                <c:pt idx="1">
                  <c:v>54</c:v>
                </c:pt>
                <c:pt idx="2">
                  <c:v>36</c:v>
                </c:pt>
                <c:pt idx="3">
                  <c:v>14</c:v>
                </c:pt>
                <c:pt idx="4">
                  <c:v>44</c:v>
                </c:pt>
                <c:pt idx="5">
                  <c:v>42</c:v>
                </c:pt>
                <c:pt idx="6">
                  <c:v>73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E-4E9B-8DAC-896C4896AC1B}"/>
            </c:ext>
          </c:extLst>
        </c:ser>
        <c:ser>
          <c:idx val="1"/>
          <c:order val="1"/>
          <c:tx>
            <c:strRef>
              <c:f>Sheet3!$D$15</c:f>
              <c:strCache>
                <c:ptCount val="1"/>
                <c:pt idx="0">
                  <c:v>CWS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Sheet3!$B$16:$B$23</c:f>
              <c:strCache>
                <c:ptCount val="8"/>
                <c:pt idx="0">
                  <c:v>NTI during work hours</c:v>
                </c:pt>
                <c:pt idx="1">
                  <c:v>Protected/scheduled time</c:v>
                </c:pt>
                <c:pt idx="2">
                  <c:v>Received CEUs</c:v>
                </c:pt>
                <c:pt idx="3">
                  <c:v>Employer provided incentive</c:v>
                </c:pt>
                <c:pt idx="4">
                  <c:v>Other staff doing NTI</c:v>
                </c:pt>
                <c:pt idx="5">
                  <c:v>NTI was talked about</c:v>
                </c:pt>
                <c:pt idx="6">
                  <c:v>Supervisor support</c:v>
                </c:pt>
                <c:pt idx="7">
                  <c:v>Other support or incentive</c:v>
                </c:pt>
              </c:strCache>
            </c:strRef>
          </c:cat>
          <c:val>
            <c:numRef>
              <c:f>Sheet3!$D$16:$D$23</c:f>
              <c:numCache>
                <c:formatCode>General</c:formatCode>
                <c:ptCount val="8"/>
                <c:pt idx="0">
                  <c:v>80</c:v>
                </c:pt>
                <c:pt idx="1">
                  <c:v>50</c:v>
                </c:pt>
                <c:pt idx="2">
                  <c:v>55</c:v>
                </c:pt>
                <c:pt idx="3">
                  <c:v>10</c:v>
                </c:pt>
                <c:pt idx="4">
                  <c:v>75</c:v>
                </c:pt>
                <c:pt idx="5">
                  <c:v>45</c:v>
                </c:pt>
                <c:pt idx="6">
                  <c:v>55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E-4E9B-8DAC-896C4896AC1B}"/>
            </c:ext>
          </c:extLst>
        </c:ser>
        <c:ser>
          <c:idx val="2"/>
          <c:order val="2"/>
          <c:tx>
            <c:strRef>
              <c:f>Sheet3!$E$15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Sheet3!$B$16:$B$23</c:f>
              <c:strCache>
                <c:ptCount val="8"/>
                <c:pt idx="0">
                  <c:v>NTI during work hours</c:v>
                </c:pt>
                <c:pt idx="1">
                  <c:v>Protected/scheduled time</c:v>
                </c:pt>
                <c:pt idx="2">
                  <c:v>Received CEUs</c:v>
                </c:pt>
                <c:pt idx="3">
                  <c:v>Employer provided incentive</c:v>
                </c:pt>
                <c:pt idx="4">
                  <c:v>Other staff doing NTI</c:v>
                </c:pt>
                <c:pt idx="5">
                  <c:v>NTI was talked about</c:v>
                </c:pt>
                <c:pt idx="6">
                  <c:v>Supervisor support</c:v>
                </c:pt>
                <c:pt idx="7">
                  <c:v>Other support or incentive</c:v>
                </c:pt>
              </c:strCache>
            </c:strRef>
          </c:cat>
          <c:val>
            <c:numRef>
              <c:f>Sheet3!$E$16:$E$23</c:f>
              <c:numCache>
                <c:formatCode>General</c:formatCode>
                <c:ptCount val="8"/>
                <c:pt idx="0">
                  <c:v>76</c:v>
                </c:pt>
                <c:pt idx="1">
                  <c:v>49</c:v>
                </c:pt>
                <c:pt idx="2">
                  <c:v>33</c:v>
                </c:pt>
                <c:pt idx="3">
                  <c:v>7</c:v>
                </c:pt>
                <c:pt idx="4">
                  <c:v>47</c:v>
                </c:pt>
                <c:pt idx="5">
                  <c:v>46</c:v>
                </c:pt>
                <c:pt idx="6">
                  <c:v>69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E-4E9B-8DAC-896C4896AC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61591104"/>
        <c:axId val="1361592064"/>
      </c:barChart>
      <c:catAx>
        <c:axId val="13615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592064"/>
        <c:crosses val="autoZero"/>
        <c:auto val="1"/>
        <c:lblAlgn val="ctr"/>
        <c:lblOffset val="100"/>
        <c:noMultiLvlLbl val="0"/>
      </c:catAx>
      <c:valAx>
        <c:axId val="13615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59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% who agree or strongly agree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Sheet5!$C$48</c:f>
              <c:strCache>
                <c:ptCount val="1"/>
                <c:pt idx="0">
                  <c:v>CWP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Sheet5!$B$49:$B$53</c:f>
              <c:strCache>
                <c:ptCount val="5"/>
                <c:pt idx="0">
                  <c:v>Overall, I am satisfied with this training. </c:v>
                </c:pt>
                <c:pt idx="1">
                  <c:v>The training held my attention. </c:v>
                </c:pt>
                <c:pt idx="2">
                  <c:v>The training was organized well. </c:v>
                </c:pt>
                <c:pt idx="3">
                  <c:v>I would recommend this training to other professionals. </c:v>
                </c:pt>
                <c:pt idx="4">
                  <c:v>The information in this training is relevant to my work. </c:v>
                </c:pt>
              </c:strCache>
            </c:strRef>
          </c:cat>
          <c:val>
            <c:numRef>
              <c:f>Sheet5!$C$49:$C$53</c:f>
              <c:numCache>
                <c:formatCode>0%</c:formatCode>
                <c:ptCount val="5"/>
                <c:pt idx="0">
                  <c:v>0.92</c:v>
                </c:pt>
                <c:pt idx="1">
                  <c:v>0.75</c:v>
                </c:pt>
                <c:pt idx="2">
                  <c:v>0.9</c:v>
                </c:pt>
                <c:pt idx="3">
                  <c:v>0.91</c:v>
                </c:pt>
                <c:pt idx="4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F-4B19-AAFF-6509CC5D68EB}"/>
            </c:ext>
          </c:extLst>
        </c:ser>
        <c:ser>
          <c:idx val="1"/>
          <c:order val="1"/>
          <c:tx>
            <c:strRef>
              <c:f>Sheet5!$D$48</c:f>
              <c:strCache>
                <c:ptCount val="1"/>
                <c:pt idx="0">
                  <c:v>CWS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Sheet5!$B$49:$B$53</c:f>
              <c:strCache>
                <c:ptCount val="5"/>
                <c:pt idx="0">
                  <c:v>Overall, I am satisfied with this training. </c:v>
                </c:pt>
                <c:pt idx="1">
                  <c:v>The training held my attention. </c:v>
                </c:pt>
                <c:pt idx="2">
                  <c:v>The training was organized well. </c:v>
                </c:pt>
                <c:pt idx="3">
                  <c:v>I would recommend this training to other professionals. </c:v>
                </c:pt>
                <c:pt idx="4">
                  <c:v>The information in this training is relevant to my work. </c:v>
                </c:pt>
              </c:strCache>
            </c:strRef>
          </c:cat>
          <c:val>
            <c:numRef>
              <c:f>Sheet5!$D$49:$D$53</c:f>
              <c:numCache>
                <c:formatCode>0%</c:formatCode>
                <c:ptCount val="5"/>
                <c:pt idx="0">
                  <c:v>0.95</c:v>
                </c:pt>
                <c:pt idx="1">
                  <c:v>0.8</c:v>
                </c:pt>
                <c:pt idx="2">
                  <c:v>0.95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F-4B19-AAFF-6509CC5D68EB}"/>
            </c:ext>
          </c:extLst>
        </c:ser>
        <c:ser>
          <c:idx val="2"/>
          <c:order val="2"/>
          <c:tx>
            <c:strRef>
              <c:f>Sheet5!$E$48</c:f>
              <c:strCache>
                <c:ptCount val="1"/>
                <c:pt idx="0">
                  <c:v>MHP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Sheet5!$B$49:$B$53</c:f>
              <c:strCache>
                <c:ptCount val="5"/>
                <c:pt idx="0">
                  <c:v>Overall, I am satisfied with this training. </c:v>
                </c:pt>
                <c:pt idx="1">
                  <c:v>The training held my attention. </c:v>
                </c:pt>
                <c:pt idx="2">
                  <c:v>The training was organized well. </c:v>
                </c:pt>
                <c:pt idx="3">
                  <c:v>I would recommend this training to other professionals. </c:v>
                </c:pt>
                <c:pt idx="4">
                  <c:v>The information in this training is relevant to my work. </c:v>
                </c:pt>
              </c:strCache>
            </c:strRef>
          </c:cat>
          <c:val>
            <c:numRef>
              <c:f>Sheet5!$E$49:$E$53</c:f>
              <c:numCache>
                <c:formatCode>0%</c:formatCode>
                <c:ptCount val="5"/>
                <c:pt idx="0">
                  <c:v>0.94</c:v>
                </c:pt>
                <c:pt idx="1">
                  <c:v>0.81</c:v>
                </c:pt>
                <c:pt idx="2">
                  <c:v>0.92</c:v>
                </c:pt>
                <c:pt idx="3">
                  <c:v>0.93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7F-4B19-AAFF-6509CC5D6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99734479"/>
        <c:axId val="1099738319"/>
      </c:barChart>
      <c:catAx>
        <c:axId val="109973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38319"/>
        <c:crosses val="autoZero"/>
        <c:auto val="1"/>
        <c:lblAlgn val="ctr"/>
        <c:lblOffset val="100"/>
        <c:noMultiLvlLbl val="0"/>
      </c:catAx>
      <c:valAx>
        <c:axId val="10997383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3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0654D-5B3E-4A83-ADCA-3DD7346E5D2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C8441-3AED-4012-9656-F0271A4B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8D84300-5E96-4A2B-8DB2-0DC123500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23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51271" indent="-288950" defTabSz="9423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5802" indent="-231160" defTabSz="9423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8122" indent="-231160" defTabSz="9423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80443" indent="-231160" defTabSz="9423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42764" indent="-231160" defTabSz="942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05084" indent="-231160" defTabSz="942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7405" indent="-231160" defTabSz="942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9725" indent="-231160" defTabSz="942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4CD5D-D200-40C4-8691-2F02DA57E6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B01740D-BFAE-446A-A313-3DF84F9A5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4E945CC-A22E-4052-89DB-FCC4B3510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05EB-9649-2141-9E59-5703ECAF43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F955C-080E-405C-B5BF-0D45DBBAA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0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7D606-737A-4DBA-85AB-E4BA4DF143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7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FB61-1D1F-3B9B-3ED6-809B7A720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46585-A2E8-13AF-568B-609A9CB93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2B4AB-BF30-F911-079B-86652D033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64235-E879-D0EF-C0F3-548DE8A81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7D606-737A-4DBA-85AB-E4BA4DF14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0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EC68A-F9F5-41ED-9FBA-520018DE9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C8441-3AED-4012-9656-F0271A4BDB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2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5C6FF-721C-ED84-DF3C-89E388C5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FB7DF-3CA8-00C5-EAE4-0F802DE2B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2DD5A-CE5B-0BF5-AAD3-F40E67DCD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4D683-1274-5E25-85D1-9F8F3DCC2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DFBA-2836-D659-0C38-0C733103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F810C-48B1-7A7A-A41F-4C07744DB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FBB8F-2573-82AA-95A0-AEB071914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C91D-7ED1-D455-777F-F129326A3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9E24B-08A8-46DF-A034-5F22C0ECB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90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C8441-3AED-4012-9656-F0271A4BDB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45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C8441-3AED-4012-9656-F0271A4BDB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BFE2-A37A-F8B2-B83C-754C0D746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5C398-8878-EE9A-AEC4-4C19714A6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83723-7C0D-1E20-1591-8273A664A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AB592-566C-6AB3-8A71-67AAC477F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9E24B-08A8-46DF-A034-5F22C0ECB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6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2688"/>
            <a:ext cx="5668963" cy="3189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9E24B-08A8-46DF-A034-5F22C0ECB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78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C8441-3AED-4012-9656-F0271A4BD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3A916-C730-2575-CEF4-58B9B7AFA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A1E3E-60C5-4339-C42C-559F61EE8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6F246-8B02-69E9-E4CD-4539A3EBA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33FB7-F37A-6796-A663-3F60268EF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E24B-08A8-46DF-A034-5F22C0ECB5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31BD-F082-2607-1D64-9C5D079A7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74C48-0F13-0A4C-E17D-BA05500F5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EC05-7EC3-1B59-8BFD-3F0416F5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AC36-1FCC-131E-7EEE-B3B6980A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EFCA3-5227-AF67-7234-6D8FF41B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6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E421-8771-42E3-0DAF-38A2AA9A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A9715-8360-1B58-5CD5-1BA7481FB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69DD-5D45-4DE2-90A4-B2F256C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21AC-26B5-83B5-008F-154CC13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BEFC-4932-A947-96A3-E74409C9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CC039-7DDC-40FA-7BB2-B3181E047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71A21-56DE-1CF7-FA0C-0052C79CB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F4CA-7F8E-BC24-D129-9BD77D6D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91C2-F6E1-D54A-C157-3EC03421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80867-5349-D77E-02D7-5E38DBC3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8394-B87A-4916-A8AB-3CD4F55CC4B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CE13-86D2-41C8-B1C2-6031E815F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153D-29E5-8398-74DE-5F0359133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BEDCA-8886-CA75-589A-6E2FB60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8365-EE13-47E8-AF5A-D907B90CF3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84B95-8C30-70E4-08DF-35882098B271}"/>
              </a:ext>
            </a:extLst>
          </p:cNvPr>
          <p:cNvSpPr/>
          <p:nvPr userDrawn="1"/>
        </p:nvSpPr>
        <p:spPr>
          <a:xfrm>
            <a:off x="0" y="0"/>
            <a:ext cx="12192000" cy="1441265"/>
          </a:xfrm>
          <a:prstGeom prst="rect">
            <a:avLst/>
          </a:prstGeom>
          <a:solidFill>
            <a:srgbClr val="55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3395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08F28-050A-4FB4-8341-0DA2D75608A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8365-EE13-47E8-AF5A-D907B90CF3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E3D64-1232-1ABC-5E80-F0170D1084EA}"/>
              </a:ext>
            </a:extLst>
          </p:cNvPr>
          <p:cNvSpPr/>
          <p:nvPr userDrawn="1"/>
        </p:nvSpPr>
        <p:spPr>
          <a:xfrm>
            <a:off x="0" y="0"/>
            <a:ext cx="12192000" cy="4175760"/>
          </a:xfrm>
          <a:prstGeom prst="rect">
            <a:avLst/>
          </a:prstGeom>
          <a:solidFill>
            <a:srgbClr val="55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3046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9200" y="2312053"/>
            <a:ext cx="9721925" cy="9130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pull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A8C-1B98-4034-9818-A67CFB01F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467" y="3452617"/>
            <a:ext cx="6068484" cy="693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12408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8AED-64ED-0B06-7D1F-9973E867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E9A72-5410-F767-0147-7C70AAF02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B4B3D-672D-8150-B797-FCB3DD73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EEA027-0386-F1CD-B0E6-4AD7B38C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70A1F2-6F7C-1091-9162-74290AE3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680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07ACB-2083-2CD0-0AFF-D2D21B0A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C7F727-4E80-FB3D-F692-EE7D6F67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0185F-0A76-58EB-8A29-99A66AA8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C6DF9-5A36-AC75-21FB-AB7B4CBF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DA2FC-49FA-B5F6-32D4-595F8AC0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78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BB5CA-94C1-E494-6F4F-765725D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0E729-F819-6211-41A5-E737FD62C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B1C76-AF83-E21B-8D8D-AC9C9F8B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3E695-BEF0-A21B-C046-7DB980B7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B6D5A-5E90-B0AB-E348-347EDBC0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090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C0004-E0A2-953D-6E11-210D1152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36763-CA73-4343-EE2E-397677EA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75A1A0-1B88-FB04-ACC6-9FA2B912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F47597-23F8-8872-D6D6-8E56B9E8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2028E-6950-EE77-8DCB-A3F5B81D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A1AFD-168F-B9E7-8A30-548751C6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44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768A-9127-D341-982A-5DD894F0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669C-9FBF-EBF2-E1BF-1149E6531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350D-F8AE-C97E-680D-E62AB987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7111-6425-3ABE-3E92-A43C1778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522B-8AA2-4142-086D-94D46B29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92D23-BA43-0DD6-E876-E8132BC9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1EEE6-C1A1-B11E-0F02-B0941BED1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419114-1351-C3E3-C5F1-1FCFA5D5C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472C15-149A-24DC-06A4-1E15A3F3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170496-47C4-388E-7BDC-D3CB1412B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F94083-2E84-42BE-DEED-8D51E46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861671-BE9E-7B3B-353B-1439345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299D9F-E04D-F49A-21A9-E1F5A1B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27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79E6F-931E-6C33-E22F-F6B9447B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AD3DA0-DDF2-06E0-DC27-F48679BE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48486-2D24-324A-8089-6929244D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C9A236-0126-9265-3796-A74F79BB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642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92F15B-9EAB-3A13-E64A-6DF454A6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79896B-765F-367E-8391-84F71537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A14B45-822B-BF8B-F529-430ACB3B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07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17FBD-3B05-ED18-1672-051C2387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B4EFC-F16E-8604-21D1-F4A645D5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CAB763-0B0D-3A72-76E4-93B31938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15969-E1FC-215E-435A-B05B2B4B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0E308-DDD2-08CA-B61E-523B9718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8959E2-323A-0B53-86A8-558D281B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43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DEB43-D800-13B9-9B78-1ECDBDC0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F6D083-88FE-3991-4AB1-7D27C8750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FFF768-E85B-2AF3-511F-58152B3EF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341915-7130-AA05-161A-CBDF540F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8839D-3E25-0869-7352-C45F09C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71DEFD-6585-C134-72F8-92B14801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016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1E07F-E80D-A445-3F84-BA28254E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5EA8D0-02AE-C165-382C-041CA68B1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3F920-4EA2-79E0-20E5-63940F07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B2F35-B1AD-B7F6-BD4E-0F0E0CEC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F31974-A87F-7A96-5D54-E3AF9A31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591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ECFBCB-6C8A-25E0-6D4F-EB0E156BD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5DA37C-0CCA-7183-0DF0-904A0B507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A23C68-B19D-D63D-48FB-2F646BFA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1C482D-5DF7-B386-009E-284CDF30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9267C-9307-9EAD-8B88-6C9657D0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6624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3C9-D1DA-4C7D-9877-7B4C65EA3D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1435232"/>
            <a:ext cx="10972800" cy="58109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2227263"/>
            <a:ext cx="10972800" cy="350996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Courier New"/>
              <a:buChar char="o"/>
              <a:defRPr sz="2000"/>
            </a:lvl1pPr>
            <a:lvl2pP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defRPr sz="1600"/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231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8394-B87A-4916-A8AB-3CD4F55CC4B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CE13-86D2-41C8-B1C2-6031E815F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5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153D-29E5-8398-74DE-5F0359133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BEDCA-8886-CA75-589A-6E2FB60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8365-EE13-47E8-AF5A-D907B90CF3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84B95-8C30-70E4-08DF-35882098B271}"/>
              </a:ext>
            </a:extLst>
          </p:cNvPr>
          <p:cNvSpPr/>
          <p:nvPr userDrawn="1"/>
        </p:nvSpPr>
        <p:spPr>
          <a:xfrm>
            <a:off x="0" y="0"/>
            <a:ext cx="12192000" cy="1441265"/>
          </a:xfrm>
          <a:prstGeom prst="rect">
            <a:avLst/>
          </a:prstGeom>
          <a:solidFill>
            <a:srgbClr val="55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65079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3B88-E374-FDB9-7233-58647906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9CE61-58FA-6C29-3FAE-63282BC65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47D4-78AB-24F3-98DE-DF17E8D8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ECB1D-EA2C-100F-064C-4CE335D9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25D5-136C-E01E-C0C3-2FCF38CB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31BD-F082-2607-1D64-9C5D079A7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74C48-0F13-0A4C-E17D-BA05500F5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EC05-7EC3-1B59-8BFD-3F0416F5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AC36-1FCC-131E-7EEE-B3B6980A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EFCA3-5227-AF67-7234-6D8FF41B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4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768A-9127-D341-982A-5DD894F0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669C-9FBF-EBF2-E1BF-1149E6531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350D-F8AE-C97E-680D-E62AB987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7111-6425-3ABE-3E92-A43C1778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522B-8AA2-4142-086D-94D46B29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44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3B88-E374-FDB9-7233-58647906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9CE61-58FA-6C29-3FAE-63282BC65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47D4-78AB-24F3-98DE-DF17E8D8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ECB1D-EA2C-100F-064C-4CE335D9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25D5-136C-E01E-C0C3-2FCF38CB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4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5669-6A1F-8665-DC16-E30F3C44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FED8-A09E-A78C-C679-04ED0BDF0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EDA2-4036-6E6F-5A79-ECAED4F38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1BE34-9776-22F4-F60E-40D70EC7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75840-4097-62D8-B189-07352E13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E8C3-EC14-4254-DF96-BCA00658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3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1CC1-7ADC-1A9F-D1AA-D480ADB0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85988-A16A-DF36-4415-83D42CCE9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7A0A-BCAD-10D2-4CB6-12C188AB2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74BBE-9B87-66A0-411E-9B41FC87B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511D9-A693-EAE6-C10E-68C779443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98062-72F1-A744-C920-2AADA000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E91A-7B35-E967-EEF3-8C907568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4005E-7B2D-DF2D-8A91-B3DC1D33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10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3DB0-F3FE-CB83-D529-6C8DAF72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C6F08-F77F-3244-F2AB-7197F696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52704-E572-2750-0748-D92E079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7535A-CF83-7987-89E4-CED47E6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1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71CA3-C47C-8074-13D9-3A468476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0501B-242A-E10D-7469-2EDE43A8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3741-2B81-7F27-47E3-385C2E85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7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A5F3-7FB5-9289-D87A-E402987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FEB8-DF68-3A14-64FF-3046D1CB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E1CC8-67D4-835E-A2CA-BE30B1CE9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E3D7-D8EC-FD30-462B-308E6A8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A6964-630A-5DE6-5FD1-997BA4F6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1A76C-F755-C74A-BCB0-C88CB73B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3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78B0-8651-B25B-26B8-EF383114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0BACA-2178-FA42-27C9-C3017C38A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54353-D4EB-33D6-8D0C-50D31788C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DF68F-463C-42CE-3E26-3783753F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280F-1389-1FD5-31C3-72CD9AD9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F683F-DFDC-0B54-BCBB-59D41D9A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3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E421-8771-42E3-0DAF-38A2AA9A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A9715-8360-1B58-5CD5-1BA7481FB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69DD-5D45-4DE2-90A4-B2F256C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21AC-26B5-83B5-008F-154CC13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BEFC-4932-A947-96A3-E74409C9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5669-6A1F-8665-DC16-E30F3C44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FED8-A09E-A78C-C679-04ED0BDF0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EDA2-4036-6E6F-5A79-ECAED4F38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1BE34-9776-22F4-F60E-40D70EC7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75840-4097-62D8-B189-07352E13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E8C3-EC14-4254-DF96-BCA00658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1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CC039-7DDC-40FA-7BB2-B3181E047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71A21-56DE-1CF7-FA0C-0052C79CB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F4CA-7F8E-BC24-D129-9BD77D6D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91C2-F6E1-D54A-C157-3EC03421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80867-5349-D77E-02D7-5E38DBC3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40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D3C9-D1DA-4C7D-9877-7B4C65EA3D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1435232"/>
            <a:ext cx="10972800" cy="58109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2227263"/>
            <a:ext cx="10972800" cy="350996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Courier New"/>
              <a:buChar char="o"/>
              <a:defRPr sz="2000"/>
            </a:lvl1pPr>
            <a:lvl2pP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defRPr sz="1600"/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433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8394-B87A-4916-A8AB-3CD4F55CC4B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CE13-86D2-41C8-B1C2-6031E815F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0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153D-29E5-8398-74DE-5F0359133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BEDCA-8886-CA75-589A-6E2FB60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8365-EE13-47E8-AF5A-D907B90CF3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84B95-8C30-70E4-08DF-35882098B271}"/>
              </a:ext>
            </a:extLst>
          </p:cNvPr>
          <p:cNvSpPr/>
          <p:nvPr userDrawn="1"/>
        </p:nvSpPr>
        <p:spPr>
          <a:xfrm>
            <a:off x="0" y="0"/>
            <a:ext cx="12192000" cy="1441265"/>
          </a:xfrm>
          <a:prstGeom prst="rect">
            <a:avLst/>
          </a:prstGeom>
          <a:solidFill>
            <a:srgbClr val="557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76613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8AED-64ED-0B06-7D1F-9973E867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E9A72-5410-F767-0147-7C70AAF02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B4B3D-672D-8150-B797-FCB3DD73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EEA027-0386-F1CD-B0E6-4AD7B38C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70A1F2-6F7C-1091-9162-74290AE3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9241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07ACB-2083-2CD0-0AFF-D2D21B0A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C7F727-4E80-FB3D-F692-EE7D6F67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0185F-0A76-58EB-8A29-99A66AA8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C6DF9-5A36-AC75-21FB-AB7B4CBF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DA2FC-49FA-B5F6-32D4-595F8AC0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670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BB5CA-94C1-E494-6F4F-765725D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0E729-F819-6211-41A5-E737FD62C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B1C76-AF83-E21B-8D8D-AC9C9F8B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3E695-BEF0-A21B-C046-7DB980B7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B6D5A-5E90-B0AB-E348-347EDBC0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58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C0004-E0A2-953D-6E11-210D1152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36763-CA73-4343-EE2E-397677EA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75A1A0-1B88-FB04-ACC6-9FA2B912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F47597-23F8-8872-D6D6-8E56B9E8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2028E-6950-EE77-8DCB-A3F5B81D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A1AFD-168F-B9E7-8A30-548751C6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923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92D23-BA43-0DD6-E876-E8132BC9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1EEE6-C1A1-B11E-0F02-B0941BED1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419114-1351-C3E3-C5F1-1FCFA5D5C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472C15-149A-24DC-06A4-1E15A3F3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170496-47C4-388E-7BDC-D3CB1412B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F94083-2E84-42BE-DEED-8D51E46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861671-BE9E-7B3B-353B-1439345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299D9F-E04D-F49A-21A9-E1F5A1B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240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79E6F-931E-6C33-E22F-F6B9447B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AD3DA0-DDF2-06E0-DC27-F48679BE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48486-2D24-324A-8089-6929244D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C9A236-0126-9265-3796-A74F79BB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44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1CC1-7ADC-1A9F-D1AA-D480ADB0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85988-A16A-DF36-4415-83D42CCE9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7A0A-BCAD-10D2-4CB6-12C188AB2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74BBE-9B87-66A0-411E-9B41FC87B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511D9-A693-EAE6-C10E-68C779443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98062-72F1-A744-C920-2AADA000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E91A-7B35-E967-EEF3-8C907568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4005E-7B2D-DF2D-8A91-B3DC1D33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87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92F15B-9EAB-3A13-E64A-6DF454A6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79896B-765F-367E-8391-84F71537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A14B45-822B-BF8B-F529-430ACB3B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6866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17FBD-3B05-ED18-1672-051C2387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B4EFC-F16E-8604-21D1-F4A645D5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CAB763-0B0D-3A72-76E4-93B31938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15969-E1FC-215E-435A-B05B2B4B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0E308-DDD2-08CA-B61E-523B9718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8959E2-323A-0B53-86A8-558D281B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711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DEB43-D800-13B9-9B78-1ECDBDC0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F6D083-88FE-3991-4AB1-7D27C8750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FFF768-E85B-2AF3-511F-58152B3EF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341915-7130-AA05-161A-CBDF540F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8839D-3E25-0869-7352-C45F09C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71DEFD-6585-C134-72F8-92B14801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239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1E07F-E80D-A445-3F84-BA28254E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5EA8D0-02AE-C165-382C-041CA68B1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3F920-4EA2-79E0-20E5-63940F07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B2F35-B1AD-B7F6-BD4E-0F0E0CEC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F31974-A87F-7A96-5D54-E3AF9A31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018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ECFBCB-6C8A-25E0-6D4F-EB0E156BD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5DA37C-0CCA-7183-0DF0-904A0B507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A23C68-B19D-D63D-48FB-2F646BFA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1C482D-5DF7-B386-009E-284CDF30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9267C-9307-9EAD-8B88-6C9657D0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5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3DB0-F3FE-CB83-D529-6C8DAF72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C6F08-F77F-3244-F2AB-7197F696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52704-E572-2750-0748-D92E079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7535A-CF83-7987-89E4-CED47E6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71CA3-C47C-8074-13D9-3A468476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0501B-242A-E10D-7469-2EDE43A8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3741-2B81-7F27-47E3-385C2E85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A5F3-7FB5-9289-D87A-E402987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FEB8-DF68-3A14-64FF-3046D1CB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E1CC8-67D4-835E-A2CA-BE30B1CE9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E3D7-D8EC-FD30-462B-308E6A8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A6964-630A-5DE6-5FD1-997BA4F6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1A76C-F755-C74A-BCB0-C88CB73B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78B0-8651-B25B-26B8-EF383114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0BACA-2178-FA42-27C9-C3017C38A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54353-D4EB-33D6-8D0C-50D31788C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DF68F-463C-42CE-3E26-3783753F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280F-1389-1FD5-31C3-72CD9AD9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F683F-DFDC-0B54-BCBB-59D41D9A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4E8D3-95BC-C36B-FDC2-81214982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7C52C-B9C9-2526-327A-1BAC89A4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0D2C-1B15-62ED-DEFC-A80D581A6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0086-D468-8845-B869-B04707089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30E5-26DB-2C41-B8DE-5EDED11D7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  <p:sldLayoutId id="2147483759" r:id="rId13"/>
    <p:sldLayoutId id="2147483694" r:id="rId14"/>
    <p:sldLayoutId id="214748390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786FFF-4D16-1E15-6652-81953C19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B33359-9408-7CE1-412E-9B5DC2887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6AACF-CED6-11AC-6198-C6541D074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E5DF6-2BDF-F4A8-8EFD-4EB96AE2D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47FED-4F34-730F-0B4F-A05F7AC0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09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4E8D3-95BC-C36B-FDC2-81214982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7C52C-B9C9-2526-327A-1BAC89A4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0D2C-1B15-62ED-DEFC-A80D581A6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0086-D468-8845-B869-B04707089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30E5-26DB-2C41-B8DE-5EDED11D7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39C1E-7D5C-451F-AA4E-8C63674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786FFF-4D16-1E15-6652-81953C19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B33359-9408-7CE1-412E-9B5DC2887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6AACF-CED6-11AC-6198-C6541D074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C54A-54F9-7A45-A236-E4328972768C}" type="datetimeFigureOut">
              <a:rPr lang="es-CO" smtClean="0"/>
              <a:t>16/12/2025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E5DF6-2BDF-F4A8-8EFD-4EB96AE2D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47FED-4F34-730F-0B4F-A05F7AC0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9528-489A-044B-87EB-E706B0BC1A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8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doptionsupport.org/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nti.case" TargetMode="External"/><Relationship Id="rId3" Type="http://schemas.openxmlformats.org/officeDocument/2006/relationships/hyperlink" Target="mailto:wilson@adoptionsupport.org" TargetMode="External"/><Relationship Id="rId7" Type="http://schemas.openxmlformats.org/officeDocument/2006/relationships/hyperlink" Target="http://www.adoptionsuppor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ill@adoptionsupport.org" TargetMode="External"/><Relationship Id="rId5" Type="http://schemas.openxmlformats.org/officeDocument/2006/relationships/hyperlink" Target="mailto:davis_brown@adoptionsupport.org" TargetMode="External"/><Relationship Id="rId10" Type="http://schemas.openxmlformats.org/officeDocument/2006/relationships/image" Target="../media/image17.jpg"/><Relationship Id="rId4" Type="http://schemas.openxmlformats.org/officeDocument/2006/relationships/hyperlink" Target="mailto:kilgore@adoptionsupport.org" TargetMode="External"/><Relationship Id="rId9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44869-E47F-8A89-A532-4CD222EC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6532"/>
            <a:ext cx="10515600" cy="3049524"/>
          </a:xfrm>
          <a:prstGeom prst="rect">
            <a:avLst/>
          </a:prstGeom>
          <a:noFill/>
        </p:spPr>
      </p:pic>
      <p:pic>
        <p:nvPicPr>
          <p:cNvPr id="4" name="Picture 3" descr="A logo for a adoption company&#10;&#10;Description automatically generated">
            <a:extLst>
              <a:ext uri="{FF2B5EF4-FFF2-40B4-BE49-F238E27FC236}">
                <a16:creationId xmlns:a16="http://schemas.microsoft.com/office/drawing/2014/main" id="{570E4D45-E46B-140E-9A94-1477EDC1C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0"/>
            <a:ext cx="4459898" cy="27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65CA39-CEA1-1B05-759D-AE00C5D3757E}"/>
              </a:ext>
            </a:extLst>
          </p:cNvPr>
          <p:cNvSpPr txBox="1"/>
          <p:nvPr/>
        </p:nvSpPr>
        <p:spPr>
          <a:xfrm>
            <a:off x="568712" y="1929161"/>
            <a:ext cx="5069093" cy="3988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Child Welfare Training Pilot </a:t>
            </a:r>
          </a:p>
          <a:p>
            <a:r>
              <a:rPr lang="en-US" sz="2000" b="1" dirty="0"/>
              <a:t>January 2017 – January 2018 </a:t>
            </a:r>
          </a:p>
          <a:p>
            <a:pPr marL="514350" lvl="1" indent="-257175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6,149</a:t>
            </a:r>
            <a:r>
              <a:rPr lang="en-US" sz="2000" dirty="0"/>
              <a:t> child welfare professionals enrolled  (4,613 staff and 1,536 supervisors)</a:t>
            </a:r>
          </a:p>
          <a:p>
            <a:pPr marL="514350" lvl="1" indent="-257175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72.5%</a:t>
            </a:r>
            <a:r>
              <a:rPr lang="en-US" sz="2000" dirty="0"/>
              <a:t> completion rate</a:t>
            </a:r>
          </a:p>
          <a:p>
            <a:pPr marL="514350" lvl="1" indent="-257175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Workers had an average of </a:t>
            </a:r>
            <a:r>
              <a:rPr lang="en-US" sz="2000" b="1" dirty="0"/>
              <a:t>7</a:t>
            </a:r>
            <a:r>
              <a:rPr lang="en-US" sz="2000" dirty="0"/>
              <a:t> years experience in child welfare</a:t>
            </a:r>
          </a:p>
          <a:p>
            <a:pPr marL="514350" lvl="1" indent="-257175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Supervisors had an average of </a:t>
            </a:r>
            <a:r>
              <a:rPr lang="en-US" sz="2000" b="1" dirty="0"/>
              <a:t>15</a:t>
            </a:r>
            <a:r>
              <a:rPr lang="en-US" sz="2000" dirty="0"/>
              <a:t> years experience in child welfare</a:t>
            </a:r>
          </a:p>
          <a:p>
            <a:pPr marL="514350" lvl="1" indent="-257175">
              <a:spcBef>
                <a:spcPts val="675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AA407-6EF8-736A-9024-93E02CDA5975}"/>
              </a:ext>
            </a:extLst>
          </p:cNvPr>
          <p:cNvSpPr txBox="1"/>
          <p:nvPr/>
        </p:nvSpPr>
        <p:spPr>
          <a:xfrm>
            <a:off x="6723854" y="3066586"/>
            <a:ext cx="5069093" cy="2667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75060"/>
            <a:r>
              <a:rPr lang="en-US" sz="2400" b="1" dirty="0"/>
              <a:t>Mental Health Training Pilot: </a:t>
            </a:r>
          </a:p>
          <a:p>
            <a:pPr defTabSz="475060"/>
            <a:r>
              <a:rPr lang="en-US" sz="2000" b="1" dirty="0"/>
              <a:t>April 2018 – September 2018</a:t>
            </a:r>
          </a:p>
          <a:p>
            <a:pPr marL="342900" indent="-342900" defTabSz="47506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2,823</a:t>
            </a:r>
            <a:r>
              <a:rPr lang="en-US" sz="2000" dirty="0"/>
              <a:t> enrolled</a:t>
            </a:r>
          </a:p>
          <a:p>
            <a:pPr marL="342900" indent="-342900" defTabSz="47506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52% </a:t>
            </a:r>
            <a:r>
              <a:rPr lang="en-US" sz="2000" dirty="0"/>
              <a:t>completion rate</a:t>
            </a:r>
          </a:p>
          <a:p>
            <a:pPr marL="342900" indent="-342900" defTabSz="47506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64%</a:t>
            </a:r>
            <a:r>
              <a:rPr lang="en-US" sz="2000" dirty="0"/>
              <a:t> were licensed</a:t>
            </a:r>
          </a:p>
          <a:p>
            <a:pPr marL="342900" indent="-342900" defTabSz="47506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10</a:t>
            </a:r>
            <a:r>
              <a:rPr lang="en-US" sz="2000" dirty="0"/>
              <a:t> years average clinical experience/8 years experience with adoption</a:t>
            </a:r>
          </a:p>
        </p:txBody>
      </p:sp>
      <p:pic>
        <p:nvPicPr>
          <p:cNvPr id="2" name="Picture 1" descr="A close up of a map&#10;&#10;Description generated with high confidence">
            <a:extLst>
              <a:ext uri="{FF2B5EF4-FFF2-40B4-BE49-F238E27FC236}">
                <a16:creationId xmlns:a16="http://schemas.microsoft.com/office/drawing/2014/main" id="{05480B0F-1D5E-E613-05FB-26684B6C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08" y="422591"/>
            <a:ext cx="3603239" cy="2300819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BBDC5DE6-0B40-653E-EBCA-476DDA127292}"/>
              </a:ext>
            </a:extLst>
          </p:cNvPr>
          <p:cNvSpPr txBox="1">
            <a:spLocks/>
          </p:cNvSpPr>
          <p:nvPr/>
        </p:nvSpPr>
        <p:spPr>
          <a:xfrm>
            <a:off x="568712" y="422591"/>
            <a:ext cx="7164247" cy="111197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37">
              <a:defRPr/>
            </a:pPr>
            <a:r>
              <a:rPr lang="en-US" sz="3200" b="1" dirty="0">
                <a:solidFill>
                  <a:srgbClr val="548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NTI Training Pilot – 2017/2018 </a:t>
            </a:r>
          </a:p>
          <a:p>
            <a:pPr algn="l" defTabSz="514337">
              <a:defRPr/>
            </a:pPr>
            <a:r>
              <a:rPr lang="en-US" sz="2400" dirty="0">
                <a:solidFill>
                  <a:srgbClr val="548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Cohort - 8 states and The Cherokee Nation</a:t>
            </a:r>
          </a:p>
        </p:txBody>
      </p:sp>
    </p:spTree>
    <p:extLst>
      <p:ext uri="{BB962C8B-B14F-4D97-AF65-F5344CB8AC3E}">
        <p14:creationId xmlns:p14="http://schemas.microsoft.com/office/powerpoint/2010/main" val="258913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arning Gains Child Welfare Professionals Bar Graph Oct. 2023 - Mar. 2024">
            <a:extLst>
              <a:ext uri="{FF2B5EF4-FFF2-40B4-BE49-F238E27FC236}">
                <a16:creationId xmlns:a16="http://schemas.microsoft.com/office/drawing/2014/main" id="{38033CF2-C85B-5D12-3B82-0F3FA46DF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4" y="1451408"/>
            <a:ext cx="11262607" cy="4815975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B091B0C3-C5B5-26AD-C0EE-A4FC96DDE91A}"/>
              </a:ext>
            </a:extLst>
          </p:cNvPr>
          <p:cNvSpPr txBox="1">
            <a:spLocks/>
          </p:cNvSpPr>
          <p:nvPr/>
        </p:nvSpPr>
        <p:spPr>
          <a:xfrm>
            <a:off x="239844" y="239303"/>
            <a:ext cx="6252396" cy="111197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37">
              <a:defRPr/>
            </a:pPr>
            <a:r>
              <a:rPr lang="en-US" sz="3200" b="1" dirty="0">
                <a:solidFill>
                  <a:srgbClr val="548235"/>
                </a:solidFill>
                <a:latin typeface="Arial"/>
                <a:ea typeface="+mn-ea"/>
                <a:cs typeface="Arial"/>
              </a:rPr>
              <a:t>Child Welfare Findings:</a:t>
            </a:r>
            <a:br>
              <a:rPr lang="en-US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548235"/>
                </a:solidFill>
                <a:latin typeface="Arial"/>
                <a:ea typeface="+mn-ea"/>
                <a:cs typeface="Arial"/>
              </a:rPr>
              <a:t>Average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548235"/>
                </a:solidFill>
                <a:latin typeface="Arial"/>
                <a:ea typeface="+mn-ea"/>
                <a:cs typeface="Arial"/>
              </a:rPr>
              <a:t>Pre- and Post-test Scores</a:t>
            </a:r>
          </a:p>
          <a:p>
            <a:pPr algn="l" defTabSz="514337">
              <a:defRPr/>
            </a:pPr>
            <a:r>
              <a:rPr lang="en-US" sz="2000" dirty="0">
                <a:solidFill>
                  <a:srgbClr val="548235"/>
                </a:solidFill>
                <a:latin typeface="Arial"/>
                <a:ea typeface="+mn-ea"/>
                <a:cs typeface="Arial"/>
              </a:rPr>
              <a:t>Between Oct 2023 &amp; March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A4962-8400-2E31-FD59-D333FB8F25A4}"/>
              </a:ext>
            </a:extLst>
          </p:cNvPr>
          <p:cNvSpPr txBox="1"/>
          <p:nvPr/>
        </p:nvSpPr>
        <p:spPr>
          <a:xfrm>
            <a:off x="8059784" y="239303"/>
            <a:ext cx="4010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1167 enrollees &amp; 287 completers</a:t>
            </a:r>
          </a:p>
          <a:p>
            <a:pPr lvl="1"/>
            <a:r>
              <a:rPr lang="en-US" sz="1600" dirty="0"/>
              <a:t>611 CWP	169 CWP	</a:t>
            </a:r>
          </a:p>
          <a:p>
            <a:pPr lvl="1"/>
            <a:r>
              <a:rPr lang="en-US" sz="1600" dirty="0"/>
              <a:t>104 CWS	18 CWS</a:t>
            </a:r>
          </a:p>
          <a:p>
            <a:pPr lvl="1"/>
            <a:r>
              <a:rPr lang="en-US" sz="1600" dirty="0"/>
              <a:t>452 MHP	100 MHP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81C0B9-04F7-B6B5-F39B-1253177B0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60853"/>
              </p:ext>
            </p:extLst>
          </p:nvPr>
        </p:nvGraphicFramePr>
        <p:xfrm>
          <a:off x="7870869" y="1603291"/>
          <a:ext cx="3540141" cy="447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57">
                  <a:extLst>
                    <a:ext uri="{9D8B030D-6E8A-4147-A177-3AD203B41FA5}">
                      <a16:colId xmlns:a16="http://schemas.microsoft.com/office/drawing/2014/main" val="2254529437"/>
                    </a:ext>
                  </a:extLst>
                </a:gridCol>
                <a:gridCol w="2416784">
                  <a:extLst>
                    <a:ext uri="{9D8B030D-6E8A-4147-A177-3AD203B41FA5}">
                      <a16:colId xmlns:a16="http://schemas.microsoft.com/office/drawing/2014/main" val="2362386383"/>
                    </a:ext>
                  </a:extLst>
                </a:gridCol>
              </a:tblGrid>
              <a:tr h="447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Module 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A Case for Adoption Competency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24543"/>
                  </a:ext>
                </a:extLst>
              </a:tr>
              <a:tr h="766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Module 2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Understanding &amp; Addressing Mental Health Needs of Children Experiencing Adoption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80399"/>
                  </a:ext>
                </a:extLst>
              </a:tr>
              <a:tr h="477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Enhancing Attachment &amp; Bonding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68009"/>
                  </a:ext>
                </a:extLst>
              </a:tr>
              <a:tr h="719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4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Exploring How Family &amp; Relational Influences Impact Child Well-Being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66508"/>
                  </a:ext>
                </a:extLst>
              </a:tr>
              <a:tr h="388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5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highlight>
                            <a:srgbClr val="FFFF00"/>
                          </a:highlight>
                        </a:rPr>
                        <a:t>Impact of Loss and Grief</a:t>
                      </a:r>
                      <a:endParaRPr lang="en-US" sz="1200" b="1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95202"/>
                  </a:ext>
                </a:extLst>
              </a:tr>
              <a:tr h="477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6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Impact of Trauma on Brain &amp; Behavior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019367"/>
                  </a:ext>
                </a:extLst>
              </a:tr>
              <a:tr h="477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7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highlight>
                            <a:srgbClr val="FFFF00"/>
                          </a:highlight>
                        </a:rPr>
                        <a:t>Positive Identity Formation</a:t>
                      </a:r>
                      <a:endParaRPr lang="en-US" sz="1200" b="1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935270"/>
                  </a:ext>
                </a:extLst>
              </a:tr>
              <a:tr h="719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8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highlight>
                            <a:srgbClr val="FFFF00"/>
                          </a:highlight>
                        </a:rPr>
                        <a:t>The Lifelong Journey: Maintaining Stability and Well-being</a:t>
                      </a:r>
                      <a:endParaRPr lang="en-US" sz="1200" b="1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6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58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F607304-27A2-4016-9B16-E278F0A51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159" y="450765"/>
            <a:ext cx="7164247" cy="111197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37">
              <a:defRPr/>
            </a:pPr>
            <a:r>
              <a:rPr lang="en-US" sz="3200" b="1" dirty="0">
                <a:solidFill>
                  <a:srgbClr val="548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Findings:</a:t>
            </a:r>
            <a:br>
              <a:rPr lang="en-US" sz="3200" b="1" dirty="0">
                <a:solidFill>
                  <a:srgbClr val="548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548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</a:t>
            </a: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5482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 and Post-test Scores</a:t>
            </a:r>
            <a:endParaRPr lang="en-US" sz="3200" dirty="0">
              <a:solidFill>
                <a:srgbClr val="54823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1E08B3C8-8588-54AF-0223-115F665F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1712426"/>
            <a:ext cx="11301044" cy="498882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2FBF88-82CA-8E77-3BF0-A4196EF1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94148"/>
              </p:ext>
            </p:extLst>
          </p:nvPr>
        </p:nvGraphicFramePr>
        <p:xfrm>
          <a:off x="8208648" y="1562742"/>
          <a:ext cx="3576951" cy="4975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682">
                  <a:extLst>
                    <a:ext uri="{9D8B030D-6E8A-4147-A177-3AD203B41FA5}">
                      <a16:colId xmlns:a16="http://schemas.microsoft.com/office/drawing/2014/main" val="3971022951"/>
                    </a:ext>
                  </a:extLst>
                </a:gridCol>
                <a:gridCol w="2578269">
                  <a:extLst>
                    <a:ext uri="{9D8B030D-6E8A-4147-A177-3AD203B41FA5}">
                      <a16:colId xmlns:a16="http://schemas.microsoft.com/office/drawing/2014/main" val="1348390056"/>
                    </a:ext>
                  </a:extLst>
                </a:gridCol>
              </a:tblGrid>
              <a:tr h="45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Module 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A Case for Adoption Competency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47532"/>
                  </a:ext>
                </a:extLst>
              </a:tr>
              <a:tr h="683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Module 2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Understanding &amp; Addressing Mental Health Needs of Children Experiencing Adoption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1415090"/>
                  </a:ext>
                </a:extLst>
              </a:tr>
              <a:tr h="561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highlight>
                            <a:srgbClr val="FFFF00"/>
                          </a:highlight>
                        </a:rPr>
                        <a:t>Attachment, Child Development, and Mental Health</a:t>
                      </a:r>
                      <a:endParaRPr lang="en-US" sz="1200" b="1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511838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4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>
                          <a:effectLst/>
                        </a:rPr>
                        <a:t>Impact of Loss and Grief</a:t>
                      </a:r>
                      <a:endParaRPr lang="en-US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945046"/>
                  </a:ext>
                </a:extLst>
              </a:tr>
              <a:tr h="45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5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Impact of Trauma on Brain &amp; Behavior 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3125439"/>
                  </a:ext>
                </a:extLst>
              </a:tr>
              <a:tr h="683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6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Exploring How Family &amp; Relational Influences Impact Child Well-Being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196934"/>
                  </a:ext>
                </a:extLst>
              </a:tr>
              <a:tr h="374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7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highlight>
                            <a:srgbClr val="FFFF00"/>
                          </a:highlight>
                        </a:rPr>
                        <a:t>Positive Identity Formation</a:t>
                      </a:r>
                      <a:endParaRPr lang="en-US" sz="1200" b="1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0179281"/>
                  </a:ext>
                </a:extLst>
              </a:tr>
              <a:tr h="4441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8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highlight>
                            <a:srgbClr val="FFFF00"/>
                          </a:highlight>
                        </a:rPr>
                        <a:t>Assessment &amp; Treatment Planning Through Adoption Lens</a:t>
                      </a:r>
                      <a:endParaRPr lang="en-US" sz="1200" b="1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8928733"/>
                  </a:ext>
                </a:extLst>
              </a:tr>
              <a:tr h="45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9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Using Therapeutic Parenting Skills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37324"/>
                  </a:ext>
                </a:extLst>
              </a:tr>
              <a:tr h="45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Module 10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Family Stability &amp; Wellness Post Permanency</a:t>
                      </a:r>
                      <a:endParaRPr lang="en-US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174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6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A73F-8EE6-6A57-6BE6-82603D607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697" y="249725"/>
            <a:ext cx="10823012" cy="10334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has NTI Impacted Child Welfare Participants? A sample of participants Oct 23-March 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64E209-D17C-C4ED-07AC-35492C347C37}"/>
              </a:ext>
            </a:extLst>
          </p:cNvPr>
          <p:cNvGraphicFramePr/>
          <p:nvPr/>
        </p:nvGraphicFramePr>
        <p:xfrm>
          <a:off x="1043354" y="1421688"/>
          <a:ext cx="9745515" cy="458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C13FBF-AF47-4F99-C2CB-9BF26056897B}"/>
              </a:ext>
            </a:extLst>
          </p:cNvPr>
          <p:cNvSpPr txBox="1"/>
          <p:nvPr/>
        </p:nvSpPr>
        <p:spPr>
          <a:xfrm>
            <a:off x="1653525" y="6010444"/>
            <a:ext cx="96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NTI participants reported impacts of NTI  on their skills, attitudes, and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17930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BAB604-2362-4C89-9F27-4F8E1042182E}"/>
              </a:ext>
            </a:extLst>
          </p:cNvPr>
          <p:cNvSpPr txBox="1">
            <a:spLocks/>
          </p:cNvSpPr>
          <p:nvPr/>
        </p:nvSpPr>
        <p:spPr>
          <a:xfrm>
            <a:off x="806472" y="212861"/>
            <a:ext cx="1009965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What is the impact of not understanding the needs of children and families we are serving?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BD96D03-549D-4862-946D-8A6C12ED655B}"/>
              </a:ext>
            </a:extLst>
          </p:cNvPr>
          <p:cNvSpPr/>
          <p:nvPr/>
        </p:nvSpPr>
        <p:spPr>
          <a:xfrm>
            <a:off x="3612638" y="1890116"/>
            <a:ext cx="4765844" cy="4154144"/>
          </a:xfrm>
          <a:prstGeom prst="wedgeEllipseCallout">
            <a:avLst>
              <a:gd name="adj1" fmla="val 60898"/>
              <a:gd name="adj2" fmla="val -5054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400" b="1" dirty="0"/>
              <a:t>“</a:t>
            </a:r>
            <a:r>
              <a:rPr lang="en-US" sz="2000" b="1" dirty="0"/>
              <a:t>We should explain to the children the reasons they left their parent's home. </a:t>
            </a:r>
          </a:p>
          <a:p>
            <a:pPr algn="ctr" fontAlgn="b"/>
            <a:r>
              <a:rPr lang="en-US" sz="2000" b="1" u="sng" dirty="0"/>
              <a:t>I really did not know that this should be told. </a:t>
            </a:r>
            <a:r>
              <a:rPr lang="en-US" sz="2000" b="1" dirty="0"/>
              <a:t>By completing the training, I understand the reasons behind that now.”  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2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D0695-BB51-1B10-5C36-37C6534EE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DA707B-F438-DBBB-259A-D910702C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739B88-0953-C6F6-148C-E0BC2849F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2497056"/>
            <a:ext cx="5027713" cy="14624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8333BA-D207-7C1F-7CEA-D52E9A06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48" y="2035079"/>
            <a:ext cx="5027713" cy="339000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What is NTI?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What’s its impact?</a:t>
            </a:r>
          </a:p>
          <a:p>
            <a:r>
              <a:rPr lang="en-US" b="1" dirty="0">
                <a:solidFill>
                  <a:srgbClr val="34343A"/>
                </a:solidFill>
              </a:rPr>
              <a:t>What do training participants typically ask?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What does NTI look like in real-time?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34343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0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3FBA7-C46A-ECBF-1A8F-539B1EEE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helps to support NTI training completion?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B6EB3-D555-4042-66CB-800CE4831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9200" y="3731398"/>
            <a:ext cx="6068484" cy="693737"/>
          </a:xfrm>
        </p:spPr>
        <p:txBody>
          <a:bodyPr/>
          <a:lstStyle/>
          <a:p>
            <a:r>
              <a:rPr lang="en-US" dirty="0"/>
              <a:t>FAQ #1</a:t>
            </a:r>
          </a:p>
        </p:txBody>
      </p:sp>
    </p:spTree>
    <p:extLst>
      <p:ext uri="{BB962C8B-B14F-4D97-AF65-F5344CB8AC3E}">
        <p14:creationId xmlns:p14="http://schemas.microsoft.com/office/powerpoint/2010/main" val="182570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A73F-8EE6-6A57-6BE6-82603D607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68" y="259346"/>
            <a:ext cx="10905065" cy="112499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Most Frequently Used Strategies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276D0F-D3AA-2F73-1CB4-4B7134344276}"/>
              </a:ext>
            </a:extLst>
          </p:cNvPr>
          <p:cNvGraphicFramePr>
            <a:graphicFrameLocks/>
          </p:cNvGraphicFramePr>
          <p:nvPr/>
        </p:nvGraphicFramePr>
        <p:xfrm>
          <a:off x="643467" y="1583472"/>
          <a:ext cx="10905066" cy="527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041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9412-F741-802C-0158-35969B25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8E3E96-1982-235A-D42A-11F2BB2E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what ways does this help mental health and child welfare professionals?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E2B72-D519-0C21-4397-9167F5FA3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9200" y="3731398"/>
            <a:ext cx="6068484" cy="693737"/>
          </a:xfrm>
        </p:spPr>
        <p:txBody>
          <a:bodyPr/>
          <a:lstStyle/>
          <a:p>
            <a:r>
              <a:rPr lang="en-US" dirty="0"/>
              <a:t>FAQ #2</a:t>
            </a:r>
          </a:p>
        </p:txBody>
      </p:sp>
    </p:spTree>
    <p:extLst>
      <p:ext uri="{BB962C8B-B14F-4D97-AF65-F5344CB8AC3E}">
        <p14:creationId xmlns:p14="http://schemas.microsoft.com/office/powerpoint/2010/main" val="169392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28D19D7-48E2-C64B-2080-4E454183691C}"/>
              </a:ext>
            </a:extLst>
          </p:cNvPr>
          <p:cNvGraphicFramePr>
            <a:graphicFrameLocks/>
          </p:cNvGraphicFramePr>
          <p:nvPr/>
        </p:nvGraphicFramePr>
        <p:xfrm>
          <a:off x="643467" y="1520697"/>
          <a:ext cx="10905066" cy="525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81CAE85-5DFE-CB48-49B3-6BC57517BA00}"/>
              </a:ext>
            </a:extLst>
          </p:cNvPr>
          <p:cNvSpPr txBox="1">
            <a:spLocks/>
          </p:cNvSpPr>
          <p:nvPr/>
        </p:nvSpPr>
        <p:spPr>
          <a:xfrm>
            <a:off x="235131" y="195943"/>
            <a:ext cx="10809107" cy="117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Relevance and satisfaction – Oct ’23 – March ‘24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909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5" name="Text Box 9">
            <a:extLst>
              <a:ext uri="{FF2B5EF4-FFF2-40B4-BE49-F238E27FC236}">
                <a16:creationId xmlns:a16="http://schemas.microsoft.com/office/drawing/2014/main" id="{566EA6A1-E2B7-41A5-9D3D-93006632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3" y="2863374"/>
            <a:ext cx="6676921" cy="33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ts val="500"/>
              </a:spcBef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forma-djr-banner"/>
              </a:rPr>
              <a:t>Pre- and post-adoption counseling, assessment and therapeutic services</a:t>
            </a:r>
          </a:p>
          <a:p>
            <a:pPr>
              <a:lnSpc>
                <a:spcPct val="85000"/>
              </a:lnSpc>
              <a:spcBef>
                <a:spcPts val="500"/>
              </a:spcBef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forma-djr-banner"/>
              </a:rPr>
              <a:t>Individual and group therapy (in-person &amp; teletherapy) for kids, teens and adults</a:t>
            </a:r>
          </a:p>
          <a:p>
            <a:pPr>
              <a:lnSpc>
                <a:spcPct val="85000"/>
              </a:lnSpc>
              <a:spcBef>
                <a:spcPts val="500"/>
              </a:spcBef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forma-djr-banner"/>
              </a:rPr>
              <a:t>Nationally recognized post-adoption models</a:t>
            </a:r>
          </a:p>
          <a:p>
            <a:pPr>
              <a:lnSpc>
                <a:spcPct val="85000"/>
              </a:lnSpc>
              <a:spcBef>
                <a:spcPts val="500"/>
              </a:spcBef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forma-djr-banner"/>
              </a:rPr>
              <a:t>Educational &amp; interactive workshops for families and professionals</a:t>
            </a:r>
          </a:p>
          <a:p>
            <a:pPr>
              <a:lnSpc>
                <a:spcPct val="85000"/>
              </a:lnSpc>
              <a:spcBef>
                <a:spcPts val="500"/>
              </a:spcBef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forma-djr-banner"/>
              </a:rPr>
              <a:t>Adoption competency workforce development for child welfare, mental health and school professionals</a:t>
            </a:r>
          </a:p>
          <a:p>
            <a:pPr>
              <a:lnSpc>
                <a:spcPct val="85000"/>
              </a:lnSpc>
              <a:spcBef>
                <a:spcPts val="500"/>
              </a:spcBef>
              <a:buClr>
                <a:srgbClr val="92D05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forma-djr-banner"/>
              </a:rPr>
              <a:t>Award-winning print publications, articles, newsletters and online resources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 descr="A logo for a adoption company&#10;&#10;Description automatically generated">
            <a:extLst>
              <a:ext uri="{FF2B5EF4-FFF2-40B4-BE49-F238E27FC236}">
                <a16:creationId xmlns:a16="http://schemas.microsoft.com/office/drawing/2014/main" id="{4437305F-7886-D361-59B9-854125BE3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214"/>
            <a:ext cx="4419600" cy="2747939"/>
          </a:xfrm>
          <a:prstGeom prst="rect">
            <a:avLst/>
          </a:prstGeom>
        </p:spPr>
      </p:pic>
      <p:sp>
        <p:nvSpPr>
          <p:cNvPr id="2" name="Gráfico 10">
            <a:extLst>
              <a:ext uri="{FF2B5EF4-FFF2-40B4-BE49-F238E27FC236}">
                <a16:creationId xmlns:a16="http://schemas.microsoft.com/office/drawing/2014/main" id="{7AFA3B1B-B7BE-B639-6A09-311F317AB237}"/>
              </a:ext>
            </a:extLst>
          </p:cNvPr>
          <p:cNvSpPr/>
          <p:nvPr/>
        </p:nvSpPr>
        <p:spPr>
          <a:xfrm>
            <a:off x="7613054" y="906279"/>
            <a:ext cx="5559275" cy="5272168"/>
          </a:xfrm>
          <a:custGeom>
            <a:avLst/>
            <a:gdLst>
              <a:gd name="connsiteX0" fmla="*/ 3836087 w 7303319"/>
              <a:gd name="connsiteY0" fmla="*/ 24118 h 6619649"/>
              <a:gd name="connsiteX1" fmla="*/ 6913414 w 7303319"/>
              <a:gd name="connsiteY1" fmla="*/ 1393197 h 6619649"/>
              <a:gd name="connsiteX2" fmla="*/ 5982204 w 7303319"/>
              <a:gd name="connsiteY2" fmla="*/ 6132361 h 6619649"/>
              <a:gd name="connsiteX3" fmla="*/ 3132052 w 7303319"/>
              <a:gd name="connsiteY3" fmla="*/ 6619565 h 6619649"/>
              <a:gd name="connsiteX4" fmla="*/ 320869 w 7303319"/>
              <a:gd name="connsiteY4" fmla="*/ 5362853 h 6619649"/>
              <a:gd name="connsiteX5" fmla="*/ 280053 w 7303319"/>
              <a:gd name="connsiteY5" fmla="*/ 2425091 h 6619649"/>
              <a:gd name="connsiteX6" fmla="*/ 2811907 w 7303319"/>
              <a:gd name="connsiteY6" fmla="*/ 14537 h 6619649"/>
              <a:gd name="connsiteX7" fmla="*/ 3836003 w 7303319"/>
              <a:gd name="connsiteY7" fmla="*/ 24118 h 661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319" h="6619649">
                <a:moveTo>
                  <a:pt x="3836087" y="24118"/>
                </a:moveTo>
                <a:cubicBezTo>
                  <a:pt x="4997077" y="118080"/>
                  <a:pt x="6329644" y="500228"/>
                  <a:pt x="6913414" y="1393197"/>
                </a:cubicBezTo>
                <a:cubicBezTo>
                  <a:pt x="7730407" y="2642765"/>
                  <a:pt x="7188796" y="5320075"/>
                  <a:pt x="5982204" y="6132361"/>
                </a:cubicBezTo>
                <a:cubicBezTo>
                  <a:pt x="5180245" y="6672176"/>
                  <a:pt x="4053772" y="6614522"/>
                  <a:pt x="3132052" y="6619565"/>
                </a:cubicBezTo>
                <a:cubicBezTo>
                  <a:pt x="2071759" y="6625196"/>
                  <a:pt x="908670" y="6353481"/>
                  <a:pt x="320869" y="5362853"/>
                </a:cubicBezTo>
                <a:cubicBezTo>
                  <a:pt x="-181101" y="4517033"/>
                  <a:pt x="-14310" y="3335793"/>
                  <a:pt x="280053" y="2425091"/>
                </a:cubicBezTo>
                <a:cubicBezTo>
                  <a:pt x="697115" y="1133921"/>
                  <a:pt x="1384521" y="113625"/>
                  <a:pt x="2811907" y="14537"/>
                </a:cubicBezTo>
                <a:cubicBezTo>
                  <a:pt x="3116431" y="-6558"/>
                  <a:pt x="3467567" y="-5801"/>
                  <a:pt x="3836003" y="24118"/>
                </a:cubicBezTo>
              </a:path>
            </a:pathLst>
          </a:custGeom>
          <a:solidFill>
            <a:srgbClr val="99C555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dirty="0"/>
          </a:p>
        </p:txBody>
      </p:sp>
      <p:pic>
        <p:nvPicPr>
          <p:cNvPr id="12" name="Picture 2" descr="Image description here.">
            <a:extLst>
              <a:ext uri="{FF2B5EF4-FFF2-40B4-BE49-F238E27FC236}">
                <a16:creationId xmlns:a16="http://schemas.microsoft.com/office/drawing/2014/main" id="{88CF3760-DEA5-B28A-0267-56AFD3E6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01">
            <a:off x="6808458" y="5271278"/>
            <a:ext cx="2046566" cy="14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8" name="Rectangle 12">
            <a:extLst>
              <a:ext uri="{FF2B5EF4-FFF2-40B4-BE49-F238E27FC236}">
                <a16:creationId xmlns:a16="http://schemas.microsoft.com/office/drawing/2014/main" id="{07361DB6-870C-436E-B4B0-D2A0326D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974" y="1940722"/>
            <a:ext cx="3948680" cy="230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kumimoji="1" lang="en-US" altLang="en-US" b="1" i="1" dirty="0">
                <a:solidFill>
                  <a:srgbClr val="000000"/>
                </a:solidFill>
                <a:latin typeface="+mn-lt"/>
              </a:rPr>
              <a:t>Our Mission: </a:t>
            </a:r>
            <a:r>
              <a:rPr lang="en-US" b="0" i="1" dirty="0">
                <a:solidFill>
                  <a:schemeClr val="tx1"/>
                </a:solidFill>
                <a:effectLst/>
                <a:latin typeface="forma-djr-banner"/>
              </a:rPr>
              <a:t>To improve the well-being and permanence of children and their families by providing adoption competent mental health services, advancing learning to build a responsive national network of professionals, and transforming policy and practice through research and advocacy.</a:t>
            </a:r>
            <a:endParaRPr kumimoji="1" lang="en-US" altLang="en-US" sz="2000" i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0101" name="Text Box 5">
            <a:extLst>
              <a:ext uri="{FF2B5EF4-FFF2-40B4-BE49-F238E27FC236}">
                <a16:creationId xmlns:a16="http://schemas.microsoft.com/office/drawing/2014/main" id="{BDBEE1C9-5199-4611-913E-176A6D8D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098" y="4688049"/>
            <a:ext cx="2971800" cy="81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4D4D4D"/>
                </a:solidFill>
                <a:latin typeface="forma-djr-banner"/>
              </a:rPr>
              <a:t>For more information, visit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4D4D4D"/>
                </a:solidFill>
                <a:latin typeface="forma-djr-banner"/>
                <a:hlinkClick r:id="rId5"/>
              </a:rPr>
              <a:t>www.adoptionsupport.org</a:t>
            </a:r>
            <a:endParaRPr lang="en-US" altLang="en-US" dirty="0">
              <a:solidFill>
                <a:srgbClr val="4D4D4D"/>
              </a:solidFill>
              <a:latin typeface="forma-djr-banner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forma-djr-bann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9412-F741-802C-0158-35969B25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8E3E96-1982-235A-D42A-11F2BB2E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can I bring NTI to my organization?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E2B72-D519-0C21-4397-9167F5FA3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9200" y="3731398"/>
            <a:ext cx="6068484" cy="693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FAQ #3</a:t>
            </a:r>
          </a:p>
        </p:txBody>
      </p:sp>
    </p:spTree>
    <p:extLst>
      <p:ext uri="{BB962C8B-B14F-4D97-AF65-F5344CB8AC3E}">
        <p14:creationId xmlns:p14="http://schemas.microsoft.com/office/powerpoint/2010/main" val="333835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023C-F201-F79C-7C42-D3CA8FD69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3419E3F-C81E-993A-6FC0-498E32F22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4592"/>
            <a:ext cx="12192000" cy="44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5205046" y="454470"/>
            <a:ext cx="6858000" cy="421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548235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548235"/>
                </a:solidFill>
              </a:rPr>
              <a:t>Dawn Wilson, Director, National Training Institute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wilson@adoptionsupport.org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548235"/>
                </a:solidFill>
              </a:rPr>
              <a:t>LaShawnda Kilgore, Training &amp; Implementation Specialist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kilgore@adoptionsupport.org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548235"/>
                </a:solidFill>
              </a:rPr>
              <a:t>Edna Davis-Brown, Training &amp; Implementation Specialist</a:t>
            </a:r>
          </a:p>
          <a:p>
            <a:pPr marL="0" indent="0" algn="ctr">
              <a:buNone/>
            </a:pP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davis_brown@adoptionsupport.org</a:t>
            </a:r>
            <a:endParaRPr lang="en-US" sz="20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548235"/>
                </a:solidFill>
              </a:rPr>
              <a:t>Shamele Hill, Training &amp; Implementation Specialist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hill@adoptionsupport.org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548235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548235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4276" y="6354141"/>
            <a:ext cx="11857724" cy="76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www.adoptionsupport.org</a:t>
            </a:r>
            <a:r>
              <a:rPr lang="en-US" sz="1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@nti.case                        </a:t>
            </a:r>
            <a:r>
              <a:rPr lang="en-US" sz="1400" b="1" i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www.facebook.com/nti.case</a:t>
            </a:r>
            <a:r>
              <a:rPr lang="en-US" sz="1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endParaRPr lang="en-US" sz="14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575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40365-FD0A-4696-9036-FD5A306F9F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06" y="331966"/>
            <a:ext cx="3279226" cy="708658"/>
          </a:xfrm>
          <a:prstGeom prst="rect">
            <a:avLst/>
          </a:prstGeom>
        </p:spPr>
      </p:pic>
      <p:pic>
        <p:nvPicPr>
          <p:cNvPr id="6" name="Picture 5" descr="Question mark against red wall">
            <a:extLst>
              <a:ext uri="{FF2B5EF4-FFF2-40B4-BE49-F238E27FC236}">
                <a16:creationId xmlns:a16="http://schemas.microsoft.com/office/drawing/2014/main" id="{58CF9E3F-2E91-98BA-4BFA-647BFE098C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5" y="1887415"/>
            <a:ext cx="4137617" cy="25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EFFBE-CA6D-055C-FCDE-6B9E0062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0F1C4F-1C52-3D94-8AB9-3C29FD37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389734B-7F69-F789-C323-599B157E1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2497056"/>
            <a:ext cx="5027713" cy="14624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D4CAAE-AC5D-50C0-4ED9-4441BC56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48" y="2035079"/>
            <a:ext cx="5027713" cy="3390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What is NTI?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What’s its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 impact?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do training participants typically ask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b="1">
                <a:solidFill>
                  <a:srgbClr val="34343A"/>
                </a:solidFill>
              </a:rPr>
              <a:t> </a:t>
            </a:r>
          </a:p>
          <a:p>
            <a:r>
              <a:rPr lang="en-US" b="1">
                <a:solidFill>
                  <a:srgbClr val="34343A"/>
                </a:solidFill>
              </a:rPr>
              <a:t>What </a:t>
            </a:r>
            <a:r>
              <a:rPr lang="en-US" b="1" dirty="0">
                <a:solidFill>
                  <a:srgbClr val="34343A"/>
                </a:solidFill>
              </a:rPr>
              <a:t>does NTI look like in real-time?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7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EAFEE-32BA-D992-3DFB-7A9304FF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072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15528-7CF0-7301-7C80-C8631C40C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080"/>
            <a:ext cx="12192000" cy="6551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82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71C8-3BFD-B301-A15B-94F92518F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5E368-3092-428D-30B4-CE65853B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401"/>
            <a:ext cx="12192000" cy="52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6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E9731-C24A-9313-C69F-EC5529C0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C0362-4C32-069A-0641-B0B60C433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903"/>
            <a:ext cx="12192000" cy="57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98424-8ED8-86D3-5B3D-702C1541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2E7064-1334-070B-2BA6-EEE2292A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B15936-44B1-74D9-6AEE-5342AA396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2497056"/>
            <a:ext cx="5027713" cy="14624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A66B73-B235-223B-0ACD-4D30F658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726" y="2049457"/>
            <a:ext cx="5027713" cy="3390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What is NTI?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What’s its impact?</a:t>
            </a:r>
          </a:p>
          <a:p>
            <a:r>
              <a:rPr lang="en-US" dirty="0"/>
              <a:t>What do training participants typically ask? </a:t>
            </a:r>
          </a:p>
          <a:p>
            <a:r>
              <a:rPr lang="en-US" dirty="0"/>
              <a:t>What does NTI look like in real-time?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58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232A0-5010-08F5-1794-F68003FD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299BC3-4958-C9A5-24DB-A0CFB56C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99C9E1-6DFE-B148-B374-A206F52D4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2497056"/>
            <a:ext cx="5027713" cy="14624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9495F0-B5DD-C9E3-0052-D8A64A1E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48" y="2035079"/>
            <a:ext cx="5027713" cy="339000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What is NTI?</a:t>
            </a:r>
          </a:p>
          <a:p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What’s its impact?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do training participants typically ask?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does NTI look like in real-time?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51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98" y="2011680"/>
            <a:ext cx="5225646" cy="3605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19" y="642233"/>
            <a:ext cx="6055241" cy="1979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038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07A570-F7E0-423A-885F-2D7D48287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2233"/>
            <a:ext cx="6031795" cy="1754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D5DE2-999A-9577-FAA6-1488AD9E89C3}"/>
              </a:ext>
            </a:extLst>
          </p:cNvPr>
          <p:cNvSpPr txBox="1"/>
          <p:nvPr/>
        </p:nvSpPr>
        <p:spPr>
          <a:xfrm>
            <a:off x="6884127" y="2621282"/>
            <a:ext cx="3580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Free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Web-based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Self-paced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State-of-the-art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Interactive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Developed with adult learning principles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6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A7BA0-AF95-42C7-9B7C-53F99D4F5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46" y="0"/>
            <a:ext cx="4319687" cy="12564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9F20D6-C632-4591-B893-3952520DE73B}"/>
              </a:ext>
            </a:extLst>
          </p:cNvPr>
          <p:cNvGrpSpPr/>
          <p:nvPr/>
        </p:nvGrpSpPr>
        <p:grpSpPr>
          <a:xfrm>
            <a:off x="814414" y="1602225"/>
            <a:ext cx="5819528" cy="3931773"/>
            <a:chOff x="2506765" y="1794996"/>
            <a:chExt cx="5469824" cy="3835553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E0821DA-9461-4D6F-8029-F8DD9D85B658}"/>
                </a:ext>
              </a:extLst>
            </p:cNvPr>
            <p:cNvSpPr txBox="1">
              <a:spLocks/>
            </p:cNvSpPr>
            <p:nvPr/>
          </p:nvSpPr>
          <p:spPr>
            <a:xfrm>
              <a:off x="2506765" y="2487600"/>
              <a:ext cx="2339586" cy="2989355"/>
            </a:xfrm>
            <a:prstGeom prst="rect">
              <a:avLst/>
            </a:prstGeom>
          </p:spPr>
          <p:txBody>
            <a:bodyPr vert="horz" lIns="38576" tIns="19289" rIns="38576" bIns="19289" rtlCol="0">
              <a:normAutofit lnSpcReduction="10000"/>
            </a:bodyPr>
            <a:lstStyle>
              <a:lvl1pPr marL="257162" indent="-25716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5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557185" indent="-214303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3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857207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200090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0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542974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0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1879406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0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228739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0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2571622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0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2914505" indent="-171442" algn="l" defTabSz="342884" rtl="0" eaLnBrk="1" latinLnBrk="0" hangingPunct="1">
                <a:spcBef>
                  <a:spcPts val="750"/>
                </a:spcBef>
                <a:spcAft>
                  <a:spcPts val="0"/>
                </a:spcAft>
                <a:buClr>
                  <a:schemeClr val="bg2">
                    <a:lumMod val="40000"/>
                    <a:lumOff val="60000"/>
                  </a:schemeClr>
                </a:buClr>
                <a:buSzPct val="80000"/>
                <a:buFont typeface="Wingdings 3" charset="2"/>
                <a:buChar char=""/>
                <a:defRPr sz="1050" b="0" i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257162" marR="0" lvl="0" indent="-257162" algn="l" defTabSz="342884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j-ea"/>
                  <a:cs typeface="Arial" panose="020B0604020202020204" pitchFamily="34" charset="0"/>
                </a:rPr>
                <a:t>18 hours for staff; 21 hours for supervisors</a:t>
              </a:r>
            </a:p>
            <a:p>
              <a:pPr marL="257162" marR="0" lvl="0" indent="-257162" algn="l" defTabSz="342884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j-ea"/>
                  <a:cs typeface="Arial" panose="020B0604020202020204" pitchFamily="34" charset="0"/>
                </a:rPr>
                <a:t>7 modules</a:t>
              </a:r>
            </a:p>
            <a:p>
              <a:pPr marL="257162" marR="0" lvl="0" indent="-257162" algn="l" defTabSz="342884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j-ea"/>
                  <a:cs typeface="Arial" panose="020B0604020202020204" pitchFamily="34" charset="0"/>
                </a:rPr>
                <a:t>Casework focused</a:t>
              </a:r>
            </a:p>
            <a:p>
              <a:pPr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1600" b="1" dirty="0">
                  <a:solidFill>
                    <a:srgbClr val="5B7A31">
                      <a:lumMod val="50000"/>
                    </a:srgb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Supervisor Coaching and Activity Guide and coaching available</a:t>
              </a:r>
              <a:endParaRPr lang="en-US" sz="717" b="1" dirty="0">
                <a:solidFill>
                  <a:srgbClr val="5B7A31">
                    <a:lumMod val="50000"/>
                  </a:srgbClr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  <a:p>
              <a:pPr marL="257162" marR="0" lvl="0" indent="-257162" algn="l" defTabSz="342884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Pct val="8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j-ea"/>
                  <a:cs typeface="Arial" panose="020B0604020202020204" pitchFamily="34" charset="0"/>
                </a:rPr>
                <a:t>Child Welfare Professionals across the continuum in public &amp; private settings.</a:t>
              </a:r>
            </a:p>
            <a:p>
              <a:pPr marL="257162" marR="0" lvl="0" indent="-257162" algn="l" defTabSz="342884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EEECE1">
                    <a:lumMod val="40000"/>
                    <a:lumOff val="60000"/>
                  </a:srgbClr>
                </a:buClr>
                <a:buSzPct val="80000"/>
                <a:buFont typeface="Wingdings 3" charset="2"/>
                <a:buChar char=""/>
                <a:tabLst/>
                <a:defRPr/>
              </a:pPr>
              <a:endParaRPr kumimoji="0" lang="en-US" sz="717" b="1" i="0" u="none" strike="noStrike" kern="1200" cap="none" spc="0" normalizeH="0" baseline="0" noProof="0" dirty="0">
                <a:ln>
                  <a:noFill/>
                </a:ln>
                <a:solidFill>
                  <a:srgbClr val="5B7A3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Arial" panose="020B0604020202020204" pitchFamily="34" charset="0"/>
              </a:endParaRPr>
            </a:p>
            <a:p>
              <a:pPr marL="257162" marR="0" lvl="0" indent="-257162" algn="l" defTabSz="342884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EEECE1">
                    <a:lumMod val="40000"/>
                    <a:lumOff val="60000"/>
                  </a:srgbClr>
                </a:buClr>
                <a:buSzPct val="80000"/>
                <a:buFont typeface="Wingdings 3" charset="2"/>
                <a:buChar char=""/>
                <a:tabLst/>
                <a:defRPr/>
              </a:pPr>
              <a:endParaRPr kumimoji="0" lang="en-US" sz="118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57002026-1F55-41B4-A70E-404C1894A498}"/>
                </a:ext>
              </a:extLst>
            </p:cNvPr>
            <p:cNvSpPr txBox="1">
              <a:spLocks/>
            </p:cNvSpPr>
            <p:nvPr/>
          </p:nvSpPr>
          <p:spPr>
            <a:xfrm>
              <a:off x="5582513" y="2454477"/>
              <a:ext cx="2339586" cy="3176072"/>
            </a:xfrm>
            <a:prstGeom prst="rect">
              <a:avLst/>
            </a:prstGeom>
          </p:spPr>
          <p:txBody>
            <a:bodyPr vert="horz" lIns="38576" tIns="19289" rIns="38576" bIns="19289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Arial" panose="020B0604020202020204" pitchFamily="34" charset="0"/>
                </a:rPr>
                <a:t>27 hours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Arial" panose="020B0604020202020204" pitchFamily="34" charset="0"/>
                </a:rPr>
                <a:t>9 modules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Arial" panose="020B0604020202020204" pitchFamily="34" charset="0"/>
                </a:rPr>
                <a:t>Clinically focused on assessment &amp; treatment</a:t>
              </a:r>
              <a:r>
                <a:rPr lang="en-US" sz="1600" b="1" dirty="0">
                  <a:solidFill>
                    <a:srgbClr val="5B7A31">
                      <a:lumMod val="50000"/>
                    </a:srgb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planning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7A3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1600" b="1" dirty="0">
                  <a:solidFill>
                    <a:srgbClr val="5B7A31">
                      <a:lumMod val="50000"/>
                    </a:srgbClr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Mental Health Professional Coaching Guide and coaching available</a:t>
              </a:r>
              <a:endParaRPr lang="en-US" sz="1181" dirty="0">
                <a:solidFill>
                  <a:srgbClr val="000000"/>
                </a:solidFill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7A31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Arial" panose="020B0604020202020204" pitchFamily="34" charset="0"/>
                </a:rPr>
                <a:t>Mental Health Professionals in public or private settings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64FA72-C1DC-49EC-ADFB-AC190D2C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225" y="1794997"/>
              <a:ext cx="2183742" cy="56584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1842B1-F7E4-4E94-974A-95B8E83D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9FFFD"/>
                </a:clrFrom>
                <a:clrTo>
                  <a:srgbClr val="F9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851" y="1794996"/>
              <a:ext cx="2183738" cy="56584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B0AE43-A5A0-4245-8E27-8937186F6672}"/>
              </a:ext>
            </a:extLst>
          </p:cNvPr>
          <p:cNvSpPr txBox="1"/>
          <p:nvPr/>
        </p:nvSpPr>
        <p:spPr>
          <a:xfrm>
            <a:off x="6633942" y="5780105"/>
            <a:ext cx="46471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Free NASW &amp; </a:t>
            </a:r>
            <a:r>
              <a:rPr lang="en-US" sz="1350" b="1" dirty="0">
                <a:solidFill>
                  <a:srgbClr val="000000"/>
                </a:solidFill>
                <a:latin typeface="Candara" panose="020E0502030303020204" pitchFamily="34" charset="0"/>
              </a:rPr>
              <a:t>NBCC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approved CEU’s provided for all trainings via CASEInstitute LMS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2B06A5-0DD1-4AB8-A3EF-53BAA988DE1F}"/>
              </a:ext>
            </a:extLst>
          </p:cNvPr>
          <p:cNvSpPr txBox="1"/>
          <p:nvPr/>
        </p:nvSpPr>
        <p:spPr>
          <a:xfrm>
            <a:off x="1031509" y="5780105"/>
            <a:ext cx="45441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NTI was funded through a 5-year cooperative agreement between C.A.S.E. and the US Department of Health and Human Services, Administration for Children and Families, Children's Bureau, Grant #90CO1121 &amp; #90CO1144.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E645A5-9308-4150-8058-3DC832A37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4774" y="5839707"/>
            <a:ext cx="457811" cy="480959"/>
          </a:xfrm>
          <a:prstGeom prst="rect">
            <a:avLst/>
          </a:prstGeom>
        </p:spPr>
      </p:pic>
      <p:pic>
        <p:nvPicPr>
          <p:cNvPr id="14" name="Picture 13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9E2D21D1-25A8-411B-93A4-7944DC4CDA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362" y="1967217"/>
            <a:ext cx="4383158" cy="2923566"/>
          </a:xfrm>
          <a:prstGeom prst="rect">
            <a:avLst/>
          </a:prstGeom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F6F549C-C909-ACC9-473F-09727DB1B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20" y="203719"/>
            <a:ext cx="3921747" cy="10527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A13AF-957D-48F5-6CC6-9374EB581084}"/>
              </a:ext>
            </a:extLst>
          </p:cNvPr>
          <p:cNvSpPr txBox="1">
            <a:spLocks/>
          </p:cNvSpPr>
          <p:nvPr/>
        </p:nvSpPr>
        <p:spPr>
          <a:xfrm>
            <a:off x="8169137" y="2216502"/>
            <a:ext cx="2489163" cy="3317495"/>
          </a:xfrm>
          <a:prstGeom prst="rect">
            <a:avLst/>
          </a:prstGeom>
        </p:spPr>
        <p:txBody>
          <a:bodyPr vert="horz" lIns="38576" tIns="19289" rIns="38576" bIns="19289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7A3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18 hours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7A3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8 modules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7A3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Clinically focused with more school-based scenarios; includes support for classroom teachers</a:t>
            </a:r>
          </a:p>
          <a:p>
            <a:pPr>
              <a:defRPr/>
            </a:pPr>
            <a:r>
              <a:rPr lang="en-US" sz="1600" b="1" dirty="0">
                <a:solidFill>
                  <a:srgbClr val="5B7A31">
                    <a:lumMod val="50000"/>
                  </a:srgb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Pacing Guides and Coaching are available</a:t>
            </a:r>
            <a:endParaRPr lang="en-US" sz="1181" dirty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7A3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Mental Health Professionals in school settings, school health clinics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E08889-6126-B040-D15C-32F339BC9B78}"/>
              </a:ext>
            </a:extLst>
          </p:cNvPr>
          <p:cNvSpPr/>
          <p:nvPr/>
        </p:nvSpPr>
        <p:spPr>
          <a:xfrm>
            <a:off x="8169137" y="1602225"/>
            <a:ext cx="2126769" cy="475957"/>
          </a:xfrm>
          <a:prstGeom prst="roundRect">
            <a:avLst/>
          </a:prstGeom>
          <a:effectLst>
            <a:outerShdw dist="50800" dir="5400000" algn="ctr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School Based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Professionals Training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38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DFC2D4-0AD3-4797-B349-9B2913D19B90}"/>
              </a:ext>
            </a:extLst>
          </p:cNvPr>
          <p:cNvSpPr txBox="1">
            <a:spLocks/>
          </p:cNvSpPr>
          <p:nvPr/>
        </p:nvSpPr>
        <p:spPr>
          <a:xfrm>
            <a:off x="6392598" y="640263"/>
            <a:ext cx="522126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NTI Competencies</a:t>
            </a:r>
          </a:p>
          <a:p>
            <a:pPr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Puzzle-pieces.jpg">
            <a:extLst>
              <a:ext uri="{FF2B5EF4-FFF2-40B4-BE49-F238E27FC236}">
                <a16:creationId xmlns:a16="http://schemas.microsoft.com/office/drawing/2014/main" id="{DB5D270B-E364-4466-9838-120EFA24D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7" y="1467308"/>
            <a:ext cx="5126736" cy="39233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C609D4-0C4F-47BA-ABC1-592DF4AB5F27}"/>
              </a:ext>
            </a:extLst>
          </p:cNvPr>
          <p:cNvSpPr txBox="1">
            <a:spLocks/>
          </p:cNvSpPr>
          <p:nvPr/>
        </p:nvSpPr>
        <p:spPr>
          <a:xfrm>
            <a:off x="6391903" y="1312871"/>
            <a:ext cx="5657520" cy="5147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a Case for Adoption Competency &amp; Need for Permanency</a:t>
            </a: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Children’s Mental Health Challenges</a:t>
            </a:r>
            <a:endParaRPr lang="en-US" sz="23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Re-building and Strengthening Attachment</a:t>
            </a:r>
            <a:endParaRPr lang="en-US" sz="23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Healing from Loss and Grief</a:t>
            </a:r>
            <a:endParaRPr lang="en-US" sz="23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of Trauma on Brain Development</a:t>
            </a:r>
            <a:endParaRPr lang="en-US" sz="23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Positive Identity Formation</a:t>
            </a:r>
            <a:endParaRPr lang="en-US" sz="23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Post-Adoption Supports</a:t>
            </a:r>
            <a:endParaRPr lang="en-US" sz="23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90C226"/>
                </a:solidFill>
                <a:latin typeface="+mn-lt"/>
                <a:ea typeface="+mn-ea"/>
                <a:cs typeface="+mn-cs"/>
              </a:rPr>
              <a:t>Assessment and Treatment Planning through an Adoption Lens</a:t>
            </a:r>
            <a:endParaRPr lang="en-US" sz="2300" b="1" dirty="0">
              <a:solidFill>
                <a:srgbClr val="90C226"/>
              </a:solidFill>
              <a:latin typeface="+mn-lt"/>
              <a:ea typeface="+mn-ea"/>
              <a:cs typeface="Calibri"/>
            </a:endParaRPr>
          </a:p>
          <a:p>
            <a:pPr marL="342265" indent="-228600" defTabSz="914400">
              <a:lnSpc>
                <a:spcPct val="90000"/>
              </a:lnSpc>
              <a:spcAft>
                <a:spcPts val="600"/>
              </a:spcAft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90C226"/>
                </a:solidFill>
                <a:latin typeface="+mn-lt"/>
                <a:ea typeface="+mn-ea"/>
                <a:cs typeface="+mn-cs"/>
              </a:rPr>
              <a:t>Therapeutic Parenting Strategies to Address Challenging Behaviors</a:t>
            </a:r>
            <a:b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03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38560-A34F-B040-964E-927E02DC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9" y="1703416"/>
            <a:ext cx="5101517" cy="2506099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446B7-38AD-DD35-26F8-D52519F6A87B}"/>
              </a:ext>
            </a:extLst>
          </p:cNvPr>
          <p:cNvSpPr txBox="1"/>
          <p:nvPr/>
        </p:nvSpPr>
        <p:spPr>
          <a:xfrm>
            <a:off x="6743701" y="1828562"/>
            <a:ext cx="4845940" cy="320087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</a:rPr>
              <a:t>Support children to heal from trauma and loss</a:t>
            </a:r>
            <a:r>
              <a:rPr lang="en-US" sz="2600" b="1" dirty="0">
                <a:solidFill>
                  <a:schemeClr val="bg1"/>
                </a:solidFill>
                <a:cs typeface="Calibri"/>
              </a:rPr>
              <a:t>.</a:t>
            </a:r>
            <a:endParaRPr lang="en-US" sz="2600" dirty="0">
              <a:solidFill>
                <a:schemeClr val="bg1"/>
              </a:solidFill>
              <a:cs typeface="Calibri"/>
            </a:endParaRP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</a:rPr>
              <a:t>Provide parents with skills to parent more effectively.</a:t>
            </a:r>
            <a:endParaRPr lang="en-US" sz="2600" dirty="0">
              <a:solidFill>
                <a:schemeClr val="bg1"/>
              </a:solidFill>
              <a:cs typeface="Calibri"/>
            </a:endParaRPr>
          </a:p>
          <a:p>
            <a:pPr marL="342900" lvl="0" indent="-342900">
              <a:spcAft>
                <a:spcPts val="1200"/>
              </a:spcAft>
              <a:buClr>
                <a:srgbClr val="ED7D31"/>
              </a:buClr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</a:rPr>
              <a:t>Improve child and family well-being to increase family stability.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F8F13-B331-597C-4330-97DD4CA13A0A}"/>
              </a:ext>
            </a:extLst>
          </p:cNvPr>
          <p:cNvSpPr txBox="1"/>
          <p:nvPr/>
        </p:nvSpPr>
        <p:spPr>
          <a:xfrm>
            <a:off x="630721" y="489559"/>
            <a:ext cx="861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 provides skills, strategies, and tools to:</a:t>
            </a:r>
          </a:p>
        </p:txBody>
      </p:sp>
    </p:spTree>
    <p:extLst>
      <p:ext uri="{BB962C8B-B14F-4D97-AF65-F5344CB8AC3E}">
        <p14:creationId xmlns:p14="http://schemas.microsoft.com/office/powerpoint/2010/main" val="364294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6699-3CCB-A29D-DBF7-4F37C0F5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695751-5CF1-F35D-8787-77D6E944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1AD6A96-F84F-4B29-E13D-134A5419A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2497056"/>
            <a:ext cx="5027713" cy="14624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61DCB9-043A-A81C-26D6-B07D7F11C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48" y="2035079"/>
            <a:ext cx="5027713" cy="339000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What is NTI?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4343A"/>
                </a:solidFill>
                <a:effectLst/>
              </a:rPr>
              <a:t>What is its impact?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do training participants typically ask?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does NTI look like in real-time?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69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SE PP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SE PPT" id="{FFFECDFB-FCE6-4FDB-8D3E-8E24352AF99B}" vid="{612CC28D-1B9D-4BBF-8A44-E8818D82259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9C555"/>
        </a:solidFill>
        <a:ln w="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C.A.S.E. Powerpoint Template" id="{8FC47E5B-0967-482C-9CD8-CDCFC885B483}" vid="{BF414C49-C12B-4056-A573-CF71D59E0F83}"/>
    </a:ext>
  </a:extLst>
</a:theme>
</file>

<file path=ppt/theme/theme3.xml><?xml version="1.0" encoding="utf-8"?>
<a:theme xmlns:a="http://schemas.openxmlformats.org/drawingml/2006/main" name="1_CASE PP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SE PPT" id="{FFFECDFB-FCE6-4FDB-8D3E-8E24352AF99B}" vid="{612CC28D-1B9D-4BBF-8A44-E8818D822592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9C555"/>
        </a:solidFill>
        <a:ln w="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C.A.S.E. Powerpoint Template" id="{8FC47E5B-0967-482C-9CD8-CDCFC885B483}" vid="{BF414C49-C12B-4056-A573-CF71D59E0F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B14C0F25BB543802EA4E79F5C4295" ma:contentTypeVersion="16" ma:contentTypeDescription="Create a new document." ma:contentTypeScope="" ma:versionID="e9ef9567805e960ac8a5afd1d6f02fab">
  <xsd:schema xmlns:xsd="http://www.w3.org/2001/XMLSchema" xmlns:xs="http://www.w3.org/2001/XMLSchema" xmlns:p="http://schemas.microsoft.com/office/2006/metadata/properties" xmlns:ns2="33c0fa19-db92-4413-ae92-ad252861a7e1" xmlns:ns3="9609c37c-41a3-4eeb-8fe5-c4ae5eadd75a" targetNamespace="http://schemas.microsoft.com/office/2006/metadata/properties" ma:root="true" ma:fieldsID="b5d70da6af4b7994db13fb130f35189f" ns2:_="" ns3:_="">
    <xsd:import namespace="33c0fa19-db92-4413-ae92-ad252861a7e1"/>
    <xsd:import namespace="9609c37c-41a3-4eeb-8fe5-c4ae5eadd7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0fa19-db92-4413-ae92-ad252861a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6d0694b-a05d-4fcc-8317-34e088fb60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9c37c-41a3-4eeb-8fe5-c4ae5eadd7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e93a732-d033-437f-9207-c57d8ec928c3}" ma:internalName="TaxCatchAll" ma:showField="CatchAllData" ma:web="9609c37c-41a3-4eeb-8fe5-c4ae5eadd7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c0fa19-db92-4413-ae92-ad252861a7e1">
      <Terms xmlns="http://schemas.microsoft.com/office/infopath/2007/PartnerControls"/>
    </lcf76f155ced4ddcb4097134ff3c332f>
    <TaxCatchAll xmlns="9609c37c-41a3-4eeb-8fe5-c4ae5eadd75a" xsi:nil="true"/>
    <SharedWithUsers xmlns="9609c37c-41a3-4eeb-8fe5-c4ae5eadd75a">
      <UserInfo>
        <DisplayName>Shamele Hill</DisplayName>
        <AccountId>772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E90FB4F-64FB-4AF4-AEDA-6C2AAF373ADC}"/>
</file>

<file path=customXml/itemProps2.xml><?xml version="1.0" encoding="utf-8"?>
<ds:datastoreItem xmlns:ds="http://schemas.openxmlformats.org/officeDocument/2006/customXml" ds:itemID="{B3542585-4632-4A70-9A40-8B0004C34758}"/>
</file>

<file path=customXml/itemProps3.xml><?xml version="1.0" encoding="utf-8"?>
<ds:datastoreItem xmlns:ds="http://schemas.openxmlformats.org/officeDocument/2006/customXml" ds:itemID="{4D1BE2EB-62AF-4BF9-B903-718E0BC41925}"/>
</file>

<file path=docProps/app.xml><?xml version="1.0" encoding="utf-8"?>
<Properties xmlns="http://schemas.openxmlformats.org/officeDocument/2006/extended-properties" xmlns:vt="http://schemas.openxmlformats.org/officeDocument/2006/docPropsVTypes">
  <Template>CASE PPT</Template>
  <TotalTime>0</TotalTime>
  <Words>1024</Words>
  <Application>Microsoft Office PowerPoint</Application>
  <PresentationFormat>Widescreen</PresentationFormat>
  <Paragraphs>180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Candara</vt:lpstr>
      <vt:lpstr>Courier New</vt:lpstr>
      <vt:lpstr>forma-djr-banner</vt:lpstr>
      <vt:lpstr>Tahoma</vt:lpstr>
      <vt:lpstr>Wingdings</vt:lpstr>
      <vt:lpstr>Wingdings 3</vt:lpstr>
      <vt:lpstr>CASE PPT</vt:lpstr>
      <vt:lpstr>Tema de Office</vt:lpstr>
      <vt:lpstr>1_CASE PPT</vt:lpstr>
      <vt:lpstr>1_Tema de Office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Mental Health Findings: Average Pre- and Post-test Scores</vt:lpstr>
      <vt:lpstr>How has NTI Impacted Child Welfare Participants? A sample of participants Oct 23-March 24</vt:lpstr>
      <vt:lpstr>PowerPoint Presentation</vt:lpstr>
      <vt:lpstr> </vt:lpstr>
      <vt:lpstr>What helps to support NTI training completion?</vt:lpstr>
      <vt:lpstr>Most Frequently Used Strategies</vt:lpstr>
      <vt:lpstr>In what ways does this help mental health and child welfare professionals?</vt:lpstr>
      <vt:lpstr>PowerPoint Presentation</vt:lpstr>
      <vt:lpstr>How can I bring NTI to my organization?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2025-12-16T10:51:04Z</dcterms:created>
  <dcterms:modified xsi:type="dcterms:W3CDTF">2025-12-16T10:51:09Z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0x01010091CB14C0F25BB543802EA4E79F5C4295</vt:lpwstr>
  </property>
</Properties>
</file>