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4"/>
  </p:sldMasterIdLst>
  <p:notesMasterIdLst>
    <p:notesMasterId r:id="rId23"/>
  </p:notesMasterIdLst>
  <p:handoutMasterIdLst>
    <p:handoutMasterId r:id="rId24"/>
  </p:handoutMasterIdLst>
  <p:sldIdLst>
    <p:sldId id="1242" r:id="rId5"/>
    <p:sldId id="1249" r:id="rId6"/>
    <p:sldId id="1255" r:id="rId7"/>
    <p:sldId id="1247" r:id="rId8"/>
    <p:sldId id="1188" r:id="rId9"/>
    <p:sldId id="1189" r:id="rId10"/>
    <p:sldId id="1256" r:id="rId11"/>
    <p:sldId id="1250" r:id="rId12"/>
    <p:sldId id="1251" r:id="rId13"/>
    <p:sldId id="1252" r:id="rId14"/>
    <p:sldId id="1257" r:id="rId15"/>
    <p:sldId id="1253" r:id="rId16"/>
    <p:sldId id="1185" r:id="rId17"/>
    <p:sldId id="1248" r:id="rId18"/>
    <p:sldId id="1244" r:id="rId19"/>
    <p:sldId id="1195" r:id="rId20"/>
    <p:sldId id="339" r:id="rId21"/>
    <p:sldId id="340" r:id="rId22"/>
  </p:sldIdLst>
  <p:sldSz cx="12188825"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7D363F-5855-0A84-B1C7-E7C888979734}" name="Michelle Savieo" initials="MS" userId="S::Savieo@adoptionsupport.org::305a1479-34ad-42f1-9032-e05089922dca" providerId="AD"/>
  <p188:author id="{AE95394F-5E6E-58A2-C76E-B3EF76E6605F}" name="Erin Bader" initials="EB" userId="S::Bader@adoptionsupport.org::73858b68-351b-48a2-921a-dbfdc1f7ecc5" providerId="AD"/>
  <p188:author id="{D43FE963-13BA-902B-1B3E-B02F19679827}" name="Erin Bader" initials="EB" userId="S::bader@adoptionsupport.org::73858b68-351b-48a2-921a-dbfdc1f7ecc5" providerId="AD"/>
  <p188:author id="{64CE3695-1AFA-BF43-02B9-5F1CAE5D921A}" name="Sam Paciello" initials="SP" userId="S::Paciello@adoptionsupport.org::6ee2d1eb-ebc3-4f58-9e0a-52086ab0d2a4" providerId="AD"/>
  <p188:author id="{152A2AAA-E6B3-6519-A049-C9CC7185C3D2}" name="Mary Wichansky" initials="MW" userId="S::Wichansky@adoptionsupport.org::b9587c90-7773-4437-af8e-bcbdcf774460" providerId="AD"/>
  <p188:author id="{DE40F5EE-E909-5EFE-3B0F-FF4750054698}" name="Mary Wichansky" initials="MW" userId="S::wichansky@adoptionsupport.org::b9587c90-7773-4437-af8e-bcbdcf7744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73DA9"/>
    <a:srgbClr val="9F3895"/>
    <a:srgbClr val="A6C44B"/>
    <a:srgbClr val="50A5FA"/>
    <a:srgbClr val="5B2672"/>
    <a:srgbClr val="1066A0"/>
    <a:srgbClr val="26904D"/>
    <a:srgbClr val="74D8E2"/>
    <a:srgbClr val="137C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35A71-1EFF-B320-92FB-CE0F4CC66B87}" v="7" dt="2024-12-17T19:01:38.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8" y="128"/>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Bader" userId="73858b68-351b-48a2-921a-dbfdc1f7ecc5" providerId="ADAL" clId="{0B65C60D-30AA-4AF8-B9E3-BDD9C15E01FA}"/>
    <pc:docChg chg="custSel modSld">
      <pc:chgData name="Erin Bader" userId="73858b68-351b-48a2-921a-dbfdc1f7ecc5" providerId="ADAL" clId="{0B65C60D-30AA-4AF8-B9E3-BDD9C15E01FA}" dt="2024-12-17T19:03:25.759" v="1" actId="368"/>
      <pc:docMkLst>
        <pc:docMk/>
      </pc:docMkLst>
      <pc:sldChg chg="modNotes">
        <pc:chgData name="Erin Bader" userId="73858b68-351b-48a2-921a-dbfdc1f7ecc5" providerId="ADAL" clId="{0B65C60D-30AA-4AF8-B9E3-BDD9C15E01FA}" dt="2024-12-17T19:03:25.759" v="1" actId="368"/>
        <pc:sldMkLst>
          <pc:docMk/>
          <pc:sldMk cId="485938656" sldId="12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12/17/2024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12/17/2024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86427-7745-E264-6D8A-36B56AE46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E7A75-0EB7-FF7F-64B0-ACDB3516C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D08AC-F37C-6084-D04E-0664BC8C55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9869B3-2EB1-44A4-85C7-DD6A44969B8C}"/>
              </a:ext>
            </a:extLst>
          </p:cNvPr>
          <p:cNvSpPr>
            <a:spLocks noGrp="1"/>
          </p:cNvSpPr>
          <p:nvPr>
            <p:ph type="sldNum" sz="quarter" idx="5"/>
          </p:nvPr>
        </p:nvSpPr>
        <p:spPr/>
        <p:txBody>
          <a:bodyPr/>
          <a:lstStyle/>
          <a:p>
            <a:fld id="{F93199CD-3E1B-4AE6-990F-76F925F5EA9F}" type="slidenum">
              <a:rPr lang="en-US" smtClean="0"/>
              <a:t>3</a:t>
            </a:fld>
            <a:endParaRPr lang="en-US"/>
          </a:p>
        </p:txBody>
      </p:sp>
    </p:spTree>
    <p:extLst>
      <p:ext uri="{BB962C8B-B14F-4D97-AF65-F5344CB8AC3E}">
        <p14:creationId xmlns:p14="http://schemas.microsoft.com/office/powerpoint/2010/main" val="221269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54FFA4-ECCD-46D1-9A79-C33F12346D90}" type="slidenum">
              <a:rPr lang="en-US" smtClean="0"/>
              <a:t>5</a:t>
            </a:fld>
            <a:endParaRPr lang="en-US"/>
          </a:p>
        </p:txBody>
      </p:sp>
    </p:spTree>
    <p:extLst>
      <p:ext uri="{BB962C8B-B14F-4D97-AF65-F5344CB8AC3E}">
        <p14:creationId xmlns:p14="http://schemas.microsoft.com/office/powerpoint/2010/main" val="310002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54FFA4-ECCD-46D1-9A79-C33F12346D90}" type="slidenum">
              <a:rPr lang="en-US" smtClean="0"/>
              <a:t>6</a:t>
            </a:fld>
            <a:endParaRPr lang="en-US"/>
          </a:p>
        </p:txBody>
      </p:sp>
    </p:spTree>
    <p:extLst>
      <p:ext uri="{BB962C8B-B14F-4D97-AF65-F5344CB8AC3E}">
        <p14:creationId xmlns:p14="http://schemas.microsoft.com/office/powerpoint/2010/main" val="220709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102850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a:t>14</a:t>
            </a:fld>
            <a:endParaRPr lang="en-US"/>
          </a:p>
        </p:txBody>
      </p:sp>
    </p:spTree>
    <p:extLst>
      <p:ext uri="{BB962C8B-B14F-4D97-AF65-F5344CB8AC3E}">
        <p14:creationId xmlns:p14="http://schemas.microsoft.com/office/powerpoint/2010/main" val="3281152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67CE2E-FF60-95F5-1254-AE33503C7130}"/>
              </a:ext>
            </a:extLst>
          </p:cNvPr>
          <p:cNvSpPr/>
          <p:nvPr/>
        </p:nvSpPr>
        <p:spPr>
          <a:xfrm rot="10572778" flipH="1">
            <a:off x="-222424" y="-410709"/>
            <a:ext cx="12625528" cy="5723804"/>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494092"/>
              <a:gd name="connsiteY0" fmla="*/ 68807 h 6122727"/>
              <a:gd name="connsiteX1" fmla="*/ 11989253 w 12494092"/>
              <a:gd name="connsiteY1" fmla="*/ 1305091 h 6122727"/>
              <a:gd name="connsiteX2" fmla="*/ 12277710 w 12494092"/>
              <a:gd name="connsiteY2" fmla="*/ 1448210 h 6122727"/>
              <a:gd name="connsiteX3" fmla="*/ 12494092 w 12494092"/>
              <a:gd name="connsiteY3" fmla="*/ 5274734 h 6122727"/>
              <a:gd name="connsiteX4" fmla="*/ 397766 w 12494092"/>
              <a:gd name="connsiteY4" fmla="*/ 6122727 h 6122727"/>
              <a:gd name="connsiteX5" fmla="*/ 0 w 12494092"/>
              <a:gd name="connsiteY5" fmla="*/ 135282 h 6122727"/>
              <a:gd name="connsiteX6" fmla="*/ 100103 w 12494092"/>
              <a:gd name="connsiteY6" fmla="*/ 128515 h 6122727"/>
              <a:gd name="connsiteX7" fmla="*/ 1120981 w 12494092"/>
              <a:gd name="connsiteY7" fmla="*/ 68807 h 612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4092" h="6122727">
                <a:moveTo>
                  <a:pt x="1120981" y="68807"/>
                </a:moveTo>
                <a:cubicBezTo>
                  <a:pt x="4096567" y="-81553"/>
                  <a:pt x="8944929" y="-106392"/>
                  <a:pt x="11989253" y="1305091"/>
                </a:cubicBezTo>
                <a:lnTo>
                  <a:pt x="12277710" y="1448210"/>
                </a:lnTo>
                <a:lnTo>
                  <a:pt x="12494092" y="5274734"/>
                </a:lnTo>
                <a:lnTo>
                  <a:pt x="397766" y="6122727"/>
                </a:lnTo>
                <a:lnTo>
                  <a:pt x="0" y="135282"/>
                </a:lnTo>
                <a:lnTo>
                  <a:pt x="100103" y="128515"/>
                </a:lnTo>
                <a:lnTo>
                  <a:pt x="1120981" y="68807"/>
                </a:lnTo>
                <a:close/>
              </a:path>
            </a:pathLst>
          </a:custGeom>
          <a:gradFill flip="none" rotWithShape="1">
            <a:gsLst>
              <a:gs pos="42000">
                <a:schemeClr val="tx2"/>
              </a:gs>
              <a:gs pos="10000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pic>
        <p:nvPicPr>
          <p:cNvPr id="6" name="Picture 5" descr="A white logo with black background&#10;&#10;Description automatically generated">
            <a:extLst>
              <a:ext uri="{FF2B5EF4-FFF2-40B4-BE49-F238E27FC236}">
                <a16:creationId xmlns:a16="http://schemas.microsoft.com/office/drawing/2014/main" id="{D987FE02-90A2-0812-1BFE-08AFEF591422}"/>
              </a:ext>
            </a:extLst>
          </p:cNvPr>
          <p:cNvPicPr>
            <a:picLocks noChangeAspect="1"/>
          </p:cNvPicPr>
          <p:nvPr/>
        </p:nvPicPr>
        <p:blipFill rotWithShape="1">
          <a:blip r:embed="rId2">
            <a:alphaModFix amt="5000"/>
            <a:extLst>
              <a:ext uri="{28A0092B-C50C-407E-A947-70E740481C1C}">
                <a14:useLocalDpi xmlns:a14="http://schemas.microsoft.com/office/drawing/2010/main" val="0"/>
              </a:ext>
            </a:extLst>
          </a:blip>
          <a:srcRect l="53726" t="31875" r="11090" b="18087"/>
          <a:stretch/>
        </p:blipFill>
        <p:spPr>
          <a:xfrm>
            <a:off x="0" y="-127584"/>
            <a:ext cx="5463712" cy="5851486"/>
          </a:xfrm>
          <a:prstGeom prst="rect">
            <a:avLst/>
          </a:prstGeom>
        </p:spPr>
      </p:pic>
      <p:sp>
        <p:nvSpPr>
          <p:cNvPr id="2" name="Title 1">
            <a:extLst>
              <a:ext uri="{FF2B5EF4-FFF2-40B4-BE49-F238E27FC236}">
                <a16:creationId xmlns:a16="http://schemas.microsoft.com/office/drawing/2014/main" id="{EE8AF652-C285-4626-217F-55B47030F64E}"/>
              </a:ext>
            </a:extLst>
          </p:cNvPr>
          <p:cNvSpPr>
            <a:spLocks noGrp="1"/>
          </p:cNvSpPr>
          <p:nvPr>
            <p:ph type="ctrTitle"/>
          </p:nvPr>
        </p:nvSpPr>
        <p:spPr>
          <a:xfrm>
            <a:off x="1171247" y="1623318"/>
            <a:ext cx="9141619" cy="1078787"/>
          </a:xfrm>
          <a:prstGeom prst="rect">
            <a:avLst/>
          </a:prstGeom>
        </p:spPr>
        <p:txBody>
          <a:bodyPr anchor="b">
            <a:normAutofit/>
          </a:bodyPr>
          <a:lstStyle>
            <a:lvl1pPr algn="l">
              <a:defRPr sz="4799">
                <a:solidFill>
                  <a:srgbClr val="FFFFF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109B7E-C5CF-D389-D9A4-113247B36D77}"/>
              </a:ext>
            </a:extLst>
          </p:cNvPr>
          <p:cNvSpPr>
            <a:spLocks noGrp="1"/>
          </p:cNvSpPr>
          <p:nvPr>
            <p:ph type="subTitle" idx="1"/>
          </p:nvPr>
        </p:nvSpPr>
        <p:spPr>
          <a:xfrm>
            <a:off x="1171247" y="3083573"/>
            <a:ext cx="9141619" cy="1631097"/>
          </a:xfrm>
        </p:spPr>
        <p:txBody>
          <a:bodyPr/>
          <a:lstStyle>
            <a:lvl1pPr marL="0" indent="0" algn="l">
              <a:buNone/>
              <a:defRPr sz="2399" b="0">
                <a:solidFill>
                  <a:srgbClr val="FFFFFF"/>
                </a:solidFill>
                <a:latin typeface="Arial" panose="020B0604020202020204" pitchFamily="34" charset="0"/>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11" name="Picture 10" descr="A black background with blue text&#10;&#10;Description automatically generated">
            <a:extLst>
              <a:ext uri="{FF2B5EF4-FFF2-40B4-BE49-F238E27FC236}">
                <a16:creationId xmlns:a16="http://schemas.microsoft.com/office/drawing/2014/main" id="{506AF73E-9FD0-7300-29B6-E2653A4E8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2616" y="5364866"/>
            <a:ext cx="3151121" cy="966595"/>
          </a:xfrm>
          <a:prstGeom prst="rect">
            <a:avLst/>
          </a:prstGeom>
        </p:spPr>
      </p:pic>
      <p:cxnSp>
        <p:nvCxnSpPr>
          <p:cNvPr id="15" name="Straight Connector 14">
            <a:extLst>
              <a:ext uri="{FF2B5EF4-FFF2-40B4-BE49-F238E27FC236}">
                <a16:creationId xmlns:a16="http://schemas.microsoft.com/office/drawing/2014/main" id="{B8AAB269-6B8B-2D6A-324F-B0F8F2CCC414}"/>
              </a:ext>
            </a:extLst>
          </p:cNvPr>
          <p:cNvCxnSpPr>
            <a:cxnSpLocks/>
          </p:cNvCxnSpPr>
          <p:nvPr/>
        </p:nvCxnSpPr>
        <p:spPr>
          <a:xfrm>
            <a:off x="1273298" y="2881993"/>
            <a:ext cx="8088700" cy="0"/>
          </a:xfrm>
          <a:prstGeom prst="line">
            <a:avLst/>
          </a:prstGeom>
          <a:ln w="6350">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1CD8FF07-829C-A0B3-57D3-20BA3FD3A39D}"/>
              </a:ext>
            </a:extLst>
          </p:cNvPr>
          <p:cNvSpPr>
            <a:spLocks noGrp="1"/>
          </p:cNvSpPr>
          <p:nvPr>
            <p:ph type="body" sz="quarter" idx="10"/>
          </p:nvPr>
        </p:nvSpPr>
        <p:spPr>
          <a:xfrm>
            <a:off x="1171247" y="6105260"/>
            <a:ext cx="5262536" cy="795370"/>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852042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er/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A62585-C1F2-17DD-832D-CAB80692A1E9}"/>
              </a:ext>
            </a:extLst>
          </p:cNvPr>
          <p:cNvSpPr>
            <a:spLocks noGrp="1"/>
          </p:cNvSpPr>
          <p:nvPr>
            <p:ph type="title"/>
          </p:nvPr>
        </p:nvSpPr>
        <p:spPr>
          <a:xfrm>
            <a:off x="604000" y="1"/>
            <a:ext cx="10344177" cy="1347107"/>
          </a:xfrm>
        </p:spPr>
        <p:txBody>
          <a:bodyPr anchor="ctr" anchorCtr="0"/>
          <a:lstStyle/>
          <a:p>
            <a:r>
              <a:rPr lang="en-US"/>
              <a:t>Click to edit Master title style</a:t>
            </a:r>
          </a:p>
        </p:txBody>
      </p:sp>
      <p:sp>
        <p:nvSpPr>
          <p:cNvPr id="2" name="Slide Number Placeholder 3">
            <a:extLst>
              <a:ext uri="{FF2B5EF4-FFF2-40B4-BE49-F238E27FC236}">
                <a16:creationId xmlns:a16="http://schemas.microsoft.com/office/drawing/2014/main" id="{D5217C92-763F-495E-746B-351D7AC8B438}"/>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185826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eader/Blank">
    <p:bg>
      <p:bgPr>
        <a:solidFill>
          <a:srgbClr val="FFFFFF"/>
        </a:solidFill>
        <a:effectLst/>
      </p:bgPr>
    </p:bg>
    <p:spTree>
      <p:nvGrpSpPr>
        <p:cNvPr id="1" name=""/>
        <p:cNvGrpSpPr/>
        <p:nvPr/>
      </p:nvGrpSpPr>
      <p:grpSpPr>
        <a:xfrm>
          <a:off x="0" y="0"/>
          <a:ext cx="0" cy="0"/>
          <a:chOff x="0" y="0"/>
          <a:chExt cx="0" cy="0"/>
        </a:xfrm>
      </p:grpSpPr>
      <p:pic>
        <p:nvPicPr>
          <p:cNvPr id="2" name="Picture 1" descr="A black background with blue text&#10;&#10;Description automatically generated">
            <a:extLst>
              <a:ext uri="{FF2B5EF4-FFF2-40B4-BE49-F238E27FC236}">
                <a16:creationId xmlns:a16="http://schemas.microsoft.com/office/drawing/2014/main" id="{0E50AA6E-EDF5-3B5D-BB13-DEA42F0A79A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018916" y="348039"/>
            <a:ext cx="859835" cy="667736"/>
          </a:xfrm>
          <a:prstGeom prst="rect">
            <a:avLst/>
          </a:prstGeom>
        </p:spPr>
      </p:pic>
      <p:cxnSp>
        <p:nvCxnSpPr>
          <p:cNvPr id="3" name="Straight Connector 2">
            <a:extLst>
              <a:ext uri="{FF2B5EF4-FFF2-40B4-BE49-F238E27FC236}">
                <a16:creationId xmlns:a16="http://schemas.microsoft.com/office/drawing/2014/main" id="{FF433F77-0332-DB1E-DD84-55984A6ACF1A}"/>
              </a:ext>
            </a:extLst>
          </p:cNvPr>
          <p:cNvCxnSpPr>
            <a:cxnSpLocks/>
          </p:cNvCxnSpPr>
          <p:nvPr userDrawn="1"/>
        </p:nvCxnSpPr>
        <p:spPr>
          <a:xfrm>
            <a:off x="285676" y="6384471"/>
            <a:ext cx="11516807"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01E74270-2325-C39B-924E-4F7C527D18A9}"/>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709891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artnering With Youth">
    <p:spTree>
      <p:nvGrpSpPr>
        <p:cNvPr id="1" name=""/>
        <p:cNvGrpSpPr/>
        <p:nvPr/>
      </p:nvGrpSpPr>
      <p:grpSpPr>
        <a:xfrm>
          <a:off x="0" y="0"/>
          <a:ext cx="0" cy="0"/>
          <a:chOff x="0" y="0"/>
          <a:chExt cx="0" cy="0"/>
        </a:xfrm>
      </p:grpSpPr>
      <p:pic>
        <p:nvPicPr>
          <p:cNvPr id="14" name="Picture 13" descr="A group of people standing around a table&#10;&#10;Description automatically generated">
            <a:extLst>
              <a:ext uri="{FF2B5EF4-FFF2-40B4-BE49-F238E27FC236}">
                <a16:creationId xmlns:a16="http://schemas.microsoft.com/office/drawing/2014/main" id="{3A84E75F-4FAA-1971-EC2E-DFBD1DB392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2" t="547" r="7752"/>
          <a:stretch/>
        </p:blipFill>
        <p:spPr>
          <a:xfrm>
            <a:off x="3331612" y="1"/>
            <a:ext cx="9359540" cy="6857998"/>
          </a:xfrm>
          <a:prstGeom prst="rect">
            <a:avLst/>
          </a:prstGeom>
        </p:spPr>
      </p:pic>
      <p:sp>
        <p:nvSpPr>
          <p:cNvPr id="4" name="Freeform: Shape 3">
            <a:extLst>
              <a:ext uri="{FF2B5EF4-FFF2-40B4-BE49-F238E27FC236}">
                <a16:creationId xmlns:a16="http://schemas.microsoft.com/office/drawing/2014/main" id="{EC8E69DF-4BBA-1261-0136-D15860E707FD}"/>
              </a:ext>
            </a:extLst>
          </p:cNvPr>
          <p:cNvSpPr>
            <a:spLocks noGrp="1" noRot="1" noMove="1" noResize="1" noEditPoints="1" noAdjustHandles="1" noChangeArrowheads="1" noChangeShapeType="1"/>
          </p:cNvSpPr>
          <p:nvPr/>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a:t>Click to edit Master text styles</a:t>
            </a:r>
          </a:p>
        </p:txBody>
      </p:sp>
      <p:pic>
        <p:nvPicPr>
          <p:cNvPr id="7" name="Picture 6" descr="A black background with blue text&#10;&#10;Description automatically generated">
            <a:extLst>
              <a:ext uri="{FF2B5EF4-FFF2-40B4-BE49-F238E27FC236}">
                <a16:creationId xmlns:a16="http://schemas.microsoft.com/office/drawing/2014/main" id="{4F440AEF-355D-5A27-28F4-9EF8C3101F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598" y="600075"/>
            <a:ext cx="859835" cy="667736"/>
          </a:xfrm>
          <a:prstGeom prst="rect">
            <a:avLst/>
          </a:prstGeom>
        </p:spPr>
      </p:pic>
      <p:cxnSp>
        <p:nvCxnSpPr>
          <p:cNvPr id="8" name="Straight Connector 7">
            <a:extLst>
              <a:ext uri="{FF2B5EF4-FFF2-40B4-BE49-F238E27FC236}">
                <a16:creationId xmlns:a16="http://schemas.microsoft.com/office/drawing/2014/main" id="{0BF8A886-EC2D-D938-88D2-DF30B2183FA6}"/>
              </a:ext>
            </a:extLst>
          </p:cNvPr>
          <p:cNvCxnSpPr>
            <a:cxnSpLocks/>
          </p:cNvCxnSpPr>
          <p:nvPr/>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65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4E75F-4FAA-1971-EC2E-DFBD1DB392C3}"/>
              </a:ext>
            </a:extLst>
          </p:cNvPr>
          <p:cNvPicPr>
            <a:picLocks noChangeAspect="1"/>
          </p:cNvPicPr>
          <p:nvPr/>
        </p:nvPicPr>
        <p:blipFill rotWithShape="1">
          <a:blip r:embed="rId2">
            <a:extLst>
              <a:ext uri="{28A0092B-C50C-407E-A947-70E740481C1C}">
                <a14:useLocalDpi xmlns:a14="http://schemas.microsoft.com/office/drawing/2010/main" val="0"/>
              </a:ext>
            </a:extLst>
          </a:blip>
          <a:srcRect l="9838" t="10290" r="9740" b="1342"/>
          <a:stretch/>
        </p:blipFill>
        <p:spPr>
          <a:xfrm>
            <a:off x="3331612" y="1"/>
            <a:ext cx="9359540" cy="6857998"/>
          </a:xfrm>
          <a:prstGeom prst="rect">
            <a:avLst/>
          </a:prstGeom>
        </p:spPr>
      </p:pic>
      <p:sp>
        <p:nvSpPr>
          <p:cNvPr id="4" name="Freeform: Shape 3">
            <a:extLst>
              <a:ext uri="{FF2B5EF4-FFF2-40B4-BE49-F238E27FC236}">
                <a16:creationId xmlns:a16="http://schemas.microsoft.com/office/drawing/2014/main" id="{EC8E69DF-4BBA-1261-0136-D15860E707FD}"/>
              </a:ext>
            </a:extLst>
          </p:cNvPr>
          <p:cNvSpPr>
            <a:spLocks noGrp="1" noRot="1" noMove="1" noResize="1" noEditPoints="1" noAdjustHandles="1" noChangeArrowheads="1" noChangeShapeType="1"/>
          </p:cNvSpPr>
          <p:nvPr/>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a:t>Click to edit Master text styles</a:t>
            </a:r>
          </a:p>
        </p:txBody>
      </p:sp>
      <p:pic>
        <p:nvPicPr>
          <p:cNvPr id="7" name="Picture 6" descr="A black background with blue text&#10;&#10;Description automatically generated">
            <a:extLst>
              <a:ext uri="{FF2B5EF4-FFF2-40B4-BE49-F238E27FC236}">
                <a16:creationId xmlns:a16="http://schemas.microsoft.com/office/drawing/2014/main" id="{4F440AEF-355D-5A27-28F4-9EF8C3101F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598" y="600075"/>
            <a:ext cx="859835" cy="667736"/>
          </a:xfrm>
          <a:prstGeom prst="rect">
            <a:avLst/>
          </a:prstGeom>
        </p:spPr>
      </p:pic>
      <p:cxnSp>
        <p:nvCxnSpPr>
          <p:cNvPr id="8" name="Straight Connector 7">
            <a:extLst>
              <a:ext uri="{FF2B5EF4-FFF2-40B4-BE49-F238E27FC236}">
                <a16:creationId xmlns:a16="http://schemas.microsoft.com/office/drawing/2014/main" id="{0BF8A886-EC2D-D938-88D2-DF30B2183FA6}"/>
              </a:ext>
            </a:extLst>
          </p:cNvPr>
          <p:cNvCxnSpPr>
            <a:cxnSpLocks/>
          </p:cNvCxnSpPr>
          <p:nvPr/>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169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AAC5-636A-AABB-481E-D2C6798CD76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266C01A-4C51-2DD4-C5D6-EF676B4F2B60}"/>
              </a:ext>
            </a:extLst>
          </p:cNvPr>
          <p:cNvSpPr>
            <a:spLocks noGrp="1"/>
          </p:cNvSpPr>
          <p:nvPr>
            <p:ph type="sldNum" sz="quarter" idx="10"/>
          </p:nvPr>
        </p:nvSpPr>
        <p:spPr>
          <a:xfrm>
            <a:off x="8632843" y="6443893"/>
            <a:ext cx="3194125" cy="277583"/>
          </a:xfrm>
          <a:prstGeom prst="rect">
            <a:avLst/>
          </a:prstGeom>
        </p:spPr>
        <p:txBody>
          <a:bodyPr/>
          <a:lstStyle/>
          <a:p>
            <a:fld id="{06E2014E-FF9D-44F2-882E-9517E3B8FC12}" type="slidenum">
              <a:rPr lang="en-US" smtClean="0"/>
              <a:pPr/>
              <a:t>‹#›</a:t>
            </a:fld>
            <a:endParaRPr lang="en-US"/>
          </a:p>
        </p:txBody>
      </p:sp>
      <p:cxnSp>
        <p:nvCxnSpPr>
          <p:cNvPr id="4" name="Straight Connector 3">
            <a:extLst>
              <a:ext uri="{FF2B5EF4-FFF2-40B4-BE49-F238E27FC236}">
                <a16:creationId xmlns:a16="http://schemas.microsoft.com/office/drawing/2014/main" id="{A938815C-4369-43D4-580D-DC3A346F21A1}"/>
              </a:ext>
            </a:extLst>
          </p:cNvPr>
          <p:cNvCxnSpPr>
            <a:cxnSpLocks/>
          </p:cNvCxnSpPr>
          <p:nvPr userDrawn="1"/>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F44EDD85-6546-151F-884E-B9D8AA1A0124}"/>
              </a:ext>
            </a:extLst>
          </p:cNvPr>
          <p:cNvSpPr>
            <a:spLocks noGrp="1"/>
          </p:cNvSpPr>
          <p:nvPr>
            <p:ph type="body" sz="quarter" idx="11"/>
          </p:nvPr>
        </p:nvSpPr>
        <p:spPr>
          <a:xfrm>
            <a:off x="604001"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9" name="Text Placeholder 4">
            <a:extLst>
              <a:ext uri="{FF2B5EF4-FFF2-40B4-BE49-F238E27FC236}">
                <a16:creationId xmlns:a16="http://schemas.microsoft.com/office/drawing/2014/main" id="{AEA22866-5D06-3137-121A-66E5460EBE86}"/>
              </a:ext>
            </a:extLst>
          </p:cNvPr>
          <p:cNvSpPr>
            <a:spLocks noGrp="1"/>
          </p:cNvSpPr>
          <p:nvPr>
            <p:ph type="body" sz="quarter" idx="12"/>
          </p:nvPr>
        </p:nvSpPr>
        <p:spPr>
          <a:xfrm>
            <a:off x="6094412"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6" name="Slide Number Placeholder 3">
            <a:extLst>
              <a:ext uri="{FF2B5EF4-FFF2-40B4-BE49-F238E27FC236}">
                <a16:creationId xmlns:a16="http://schemas.microsoft.com/office/drawing/2014/main" id="{429C4152-576A-42B1-6A01-7A33AD9223F3}"/>
              </a:ext>
            </a:extLst>
          </p:cNvPr>
          <p:cNvSpPr txBox="1">
            <a:spLocks/>
          </p:cNvSpPr>
          <p:nvPr userDrawn="1"/>
        </p:nvSpPr>
        <p:spPr>
          <a:xfrm>
            <a:off x="1" y="6384472"/>
            <a:ext cx="554033" cy="412806"/>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392626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Universal T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4E75F-4FAA-1971-EC2E-DFBD1DB392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6" t="12496" r="14975" b="17356"/>
          <a:stretch/>
        </p:blipFill>
        <p:spPr>
          <a:xfrm>
            <a:off x="3331612" y="1"/>
            <a:ext cx="9359540" cy="6857998"/>
          </a:xfrm>
          <a:prstGeom prst="rect">
            <a:avLst/>
          </a:prstGeom>
        </p:spPr>
      </p:pic>
      <p:sp>
        <p:nvSpPr>
          <p:cNvPr id="3" name="Freeform: Shape 2">
            <a:extLst>
              <a:ext uri="{FF2B5EF4-FFF2-40B4-BE49-F238E27FC236}">
                <a16:creationId xmlns:a16="http://schemas.microsoft.com/office/drawing/2014/main" id="{A5547032-BBD0-EB21-C138-0A31CD73821A}"/>
              </a:ext>
            </a:extLst>
          </p:cNvPr>
          <p:cNvSpPr/>
          <p:nvPr userDrawn="1"/>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1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dirty="0"/>
              <a:t>Click to edit Master text styles</a:t>
            </a:r>
          </a:p>
        </p:txBody>
      </p:sp>
      <p:pic>
        <p:nvPicPr>
          <p:cNvPr id="7" name="Picture 6" descr="A black background with blue text&#10;&#10;Description automatically generated">
            <a:extLst>
              <a:ext uri="{FF2B5EF4-FFF2-40B4-BE49-F238E27FC236}">
                <a16:creationId xmlns:a16="http://schemas.microsoft.com/office/drawing/2014/main" id="{4F440AEF-355D-5A27-28F4-9EF8C3101FF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77598" y="600075"/>
            <a:ext cx="859835" cy="667736"/>
          </a:xfrm>
          <a:prstGeom prst="rect">
            <a:avLst/>
          </a:prstGeom>
        </p:spPr>
      </p:pic>
      <p:cxnSp>
        <p:nvCxnSpPr>
          <p:cNvPr id="8" name="Straight Connector 7">
            <a:extLst>
              <a:ext uri="{FF2B5EF4-FFF2-40B4-BE49-F238E27FC236}">
                <a16:creationId xmlns:a16="http://schemas.microsoft.com/office/drawing/2014/main" id="{0BF8A886-EC2D-D938-88D2-DF30B2183FA6}"/>
              </a:ext>
            </a:extLst>
          </p:cNvPr>
          <p:cNvCxnSpPr>
            <a:cxnSpLocks/>
          </p:cNvCxnSpPr>
          <p:nvPr userDrawn="1"/>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826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tensive T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4E75F-4FAA-1971-EC2E-DFBD1DB392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30" t="8111" r="900" b="743"/>
          <a:stretch/>
        </p:blipFill>
        <p:spPr>
          <a:xfrm flipH="1">
            <a:off x="3331612" y="1"/>
            <a:ext cx="9359540" cy="6857998"/>
          </a:xfrm>
          <a:prstGeom prst="rect">
            <a:avLst/>
          </a:prstGeom>
        </p:spPr>
      </p:pic>
      <p:sp>
        <p:nvSpPr>
          <p:cNvPr id="3" name="Freeform: Shape 2">
            <a:extLst>
              <a:ext uri="{FF2B5EF4-FFF2-40B4-BE49-F238E27FC236}">
                <a16:creationId xmlns:a16="http://schemas.microsoft.com/office/drawing/2014/main" id="{E51E713C-4AC8-5D4D-39A7-BAF785B4B698}"/>
              </a:ext>
            </a:extLst>
          </p:cNvPr>
          <p:cNvSpPr/>
          <p:nvPr userDrawn="1"/>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dirty="0"/>
              <a:t>Click to edit Master text styles</a:t>
            </a:r>
          </a:p>
        </p:txBody>
      </p:sp>
      <p:pic>
        <p:nvPicPr>
          <p:cNvPr id="7" name="Picture 6" descr="A black background with blue text&#10;&#10;Description automatically generated">
            <a:extLst>
              <a:ext uri="{FF2B5EF4-FFF2-40B4-BE49-F238E27FC236}">
                <a16:creationId xmlns:a16="http://schemas.microsoft.com/office/drawing/2014/main" id="{4F440AEF-355D-5A27-28F4-9EF8C3101FF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77598" y="600075"/>
            <a:ext cx="859835" cy="667736"/>
          </a:xfrm>
          <a:prstGeom prst="rect">
            <a:avLst/>
          </a:prstGeom>
        </p:spPr>
      </p:pic>
      <p:cxnSp>
        <p:nvCxnSpPr>
          <p:cNvPr id="8" name="Straight Connector 7">
            <a:extLst>
              <a:ext uri="{FF2B5EF4-FFF2-40B4-BE49-F238E27FC236}">
                <a16:creationId xmlns:a16="http://schemas.microsoft.com/office/drawing/2014/main" id="{0BF8A886-EC2D-D938-88D2-DF30B2183FA6}"/>
              </a:ext>
            </a:extLst>
          </p:cNvPr>
          <p:cNvCxnSpPr>
            <a:cxnSpLocks/>
          </p:cNvCxnSpPr>
          <p:nvPr userDrawn="1"/>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4679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Q&amp;A">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330AE38-DB3D-5111-A795-73C5BD443027}"/>
              </a:ext>
            </a:extLst>
          </p:cNvPr>
          <p:cNvSpPr/>
          <p:nvPr userDrawn="1"/>
        </p:nvSpPr>
        <p:spPr>
          <a:xfrm rot="5163507" flipH="1">
            <a:off x="-9724" y="-552805"/>
            <a:ext cx="7411138" cy="797097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 name="connsiteX0" fmla="*/ 1410623 w 13303836"/>
              <a:gd name="connsiteY0" fmla="*/ 19617 h 6642375"/>
              <a:gd name="connsiteX1" fmla="*/ 12728684 w 13303836"/>
              <a:gd name="connsiteY1" fmla="*/ 1999904 h 6642375"/>
              <a:gd name="connsiteX2" fmla="*/ 13303836 w 13303836"/>
              <a:gd name="connsiteY2" fmla="*/ 6642375 h 6642375"/>
              <a:gd name="connsiteX3" fmla="*/ 605480 w 13303836"/>
              <a:gd name="connsiteY3" fmla="*/ 6022907 h 6642375"/>
              <a:gd name="connsiteX4" fmla="*/ 0 w 13303836"/>
              <a:gd name="connsiteY4" fmla="*/ 79907 h 6642375"/>
              <a:gd name="connsiteX5" fmla="*/ 1410623 w 13303836"/>
              <a:gd name="connsiteY5" fmla="*/ 19617 h 6642375"/>
              <a:gd name="connsiteX0" fmla="*/ 1410623 w 13303836"/>
              <a:gd name="connsiteY0" fmla="*/ 19617 h 7004935"/>
              <a:gd name="connsiteX1" fmla="*/ 12728684 w 13303836"/>
              <a:gd name="connsiteY1" fmla="*/ 1999904 h 7004935"/>
              <a:gd name="connsiteX2" fmla="*/ 13303836 w 13303836"/>
              <a:gd name="connsiteY2" fmla="*/ 6642375 h 7004935"/>
              <a:gd name="connsiteX3" fmla="*/ 884456 w 13303836"/>
              <a:gd name="connsiteY3" fmla="*/ 7004935 h 7004935"/>
              <a:gd name="connsiteX4" fmla="*/ 0 w 13303836"/>
              <a:gd name="connsiteY4" fmla="*/ 79907 h 7004935"/>
              <a:gd name="connsiteX5" fmla="*/ 1410623 w 13303836"/>
              <a:gd name="connsiteY5" fmla="*/ 19617 h 7004935"/>
              <a:gd name="connsiteX0" fmla="*/ 1410623 w 13402108"/>
              <a:gd name="connsiteY0" fmla="*/ 19617 h 7423256"/>
              <a:gd name="connsiteX1" fmla="*/ 12728684 w 13402108"/>
              <a:gd name="connsiteY1" fmla="*/ 1999904 h 7423256"/>
              <a:gd name="connsiteX2" fmla="*/ 13402108 w 13402108"/>
              <a:gd name="connsiteY2" fmla="*/ 7423256 h 7423256"/>
              <a:gd name="connsiteX3" fmla="*/ 884456 w 13402108"/>
              <a:gd name="connsiteY3" fmla="*/ 7004935 h 7423256"/>
              <a:gd name="connsiteX4" fmla="*/ 0 w 13402108"/>
              <a:gd name="connsiteY4" fmla="*/ 79907 h 7423256"/>
              <a:gd name="connsiteX5" fmla="*/ 1410623 w 13402108"/>
              <a:gd name="connsiteY5" fmla="*/ 19617 h 7423256"/>
              <a:gd name="connsiteX0" fmla="*/ 1410623 w 13402108"/>
              <a:gd name="connsiteY0" fmla="*/ 19617 h 7891900"/>
              <a:gd name="connsiteX1" fmla="*/ 12728684 w 13402108"/>
              <a:gd name="connsiteY1" fmla="*/ 1999904 h 7891900"/>
              <a:gd name="connsiteX2" fmla="*/ 13402108 w 13402108"/>
              <a:gd name="connsiteY2" fmla="*/ 7423256 h 7891900"/>
              <a:gd name="connsiteX3" fmla="*/ 927016 w 13402108"/>
              <a:gd name="connsiteY3" fmla="*/ 7891900 h 7891900"/>
              <a:gd name="connsiteX4" fmla="*/ 0 w 13402108"/>
              <a:gd name="connsiteY4" fmla="*/ 79907 h 7891900"/>
              <a:gd name="connsiteX5" fmla="*/ 1410623 w 13402108"/>
              <a:gd name="connsiteY5" fmla="*/ 19617 h 789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2108" h="7891900">
                <a:moveTo>
                  <a:pt x="1410623" y="19617"/>
                </a:moveTo>
                <a:cubicBezTo>
                  <a:pt x="4386209" y="-130743"/>
                  <a:pt x="9684360" y="588421"/>
                  <a:pt x="12728684" y="1999904"/>
                </a:cubicBezTo>
                <a:lnTo>
                  <a:pt x="13402108" y="7423256"/>
                </a:lnTo>
                <a:lnTo>
                  <a:pt x="927016" y="7891900"/>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Tree>
    <p:extLst>
      <p:ext uri="{BB962C8B-B14F-4D97-AF65-F5344CB8AC3E}">
        <p14:creationId xmlns:p14="http://schemas.microsoft.com/office/powerpoint/2010/main" val="3321465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2"/>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4"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0AB3E1-6E5E-4F4A-9D22-E7C7837DE1AD}" type="datetime1">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35693-9CFC-44F0-BA90-5B81890A4860}" type="slidenum">
              <a:rPr lang="en-US" smtClean="0"/>
              <a:t>‹#›</a:t>
            </a:fld>
            <a:endParaRPr lang="en-US"/>
          </a:p>
        </p:txBody>
      </p:sp>
    </p:spTree>
    <p:extLst>
      <p:ext uri="{BB962C8B-B14F-4D97-AF65-F5344CB8AC3E}">
        <p14:creationId xmlns:p14="http://schemas.microsoft.com/office/powerpoint/2010/main" val="3292763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123" y="546846"/>
            <a:ext cx="8995394"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124" y="3581731"/>
            <a:ext cx="8995393"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9F49D218-90E3-47E4-A314-517309D3D900}" type="datetime1">
              <a:rPr lang="en-US" smtClean="0"/>
              <a:t>12/17/2024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247" y="6159404"/>
            <a:ext cx="2787443" cy="365125"/>
          </a:xfrm>
        </p:spPr>
        <p:txBody>
          <a:bodyPr/>
          <a:lstStyle/>
          <a:p>
            <a:endParaRPr lang="en-US" dirty="0"/>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124" y="1757037"/>
            <a:ext cx="8995393"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0252"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5567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ull Quot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67CE2E-FF60-95F5-1254-AE33503C7130}"/>
              </a:ext>
            </a:extLst>
          </p:cNvPr>
          <p:cNvSpPr/>
          <p:nvPr/>
        </p:nvSpPr>
        <p:spPr>
          <a:xfrm rot="10572778" flipH="1">
            <a:off x="-241103" y="-416107"/>
            <a:ext cx="12609210" cy="6290159"/>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475750"/>
              <a:gd name="connsiteY0" fmla="*/ 68807 h 6867145"/>
              <a:gd name="connsiteX1" fmla="*/ 11989253 w 12475750"/>
              <a:gd name="connsiteY1" fmla="*/ 1305091 h 6867145"/>
              <a:gd name="connsiteX2" fmla="*/ 12277710 w 12475750"/>
              <a:gd name="connsiteY2" fmla="*/ 1448210 h 6867145"/>
              <a:gd name="connsiteX3" fmla="*/ 12475750 w 12475750"/>
              <a:gd name="connsiteY3" fmla="*/ 5226201 h 6867145"/>
              <a:gd name="connsiteX4" fmla="*/ 453088 w 12475750"/>
              <a:gd name="connsiteY4" fmla="*/ 6867145 h 6867145"/>
              <a:gd name="connsiteX5" fmla="*/ 0 w 12475750"/>
              <a:gd name="connsiteY5" fmla="*/ 135282 h 6867145"/>
              <a:gd name="connsiteX6" fmla="*/ 100103 w 12475750"/>
              <a:gd name="connsiteY6" fmla="*/ 128515 h 6867145"/>
              <a:gd name="connsiteX7" fmla="*/ 1120981 w 12475750"/>
              <a:gd name="connsiteY7" fmla="*/ 68807 h 6867145"/>
              <a:gd name="connsiteX0" fmla="*/ 1120981 w 12534925"/>
              <a:gd name="connsiteY0" fmla="*/ 68807 h 6867145"/>
              <a:gd name="connsiteX1" fmla="*/ 11989253 w 12534925"/>
              <a:gd name="connsiteY1" fmla="*/ 1305091 h 6867145"/>
              <a:gd name="connsiteX2" fmla="*/ 12277710 w 12534925"/>
              <a:gd name="connsiteY2" fmla="*/ 1448210 h 6867145"/>
              <a:gd name="connsiteX3" fmla="*/ 12534925 w 12534925"/>
              <a:gd name="connsiteY3" fmla="*/ 6033588 h 6867145"/>
              <a:gd name="connsiteX4" fmla="*/ 453088 w 12534925"/>
              <a:gd name="connsiteY4" fmla="*/ 6867145 h 6867145"/>
              <a:gd name="connsiteX5" fmla="*/ 0 w 12534925"/>
              <a:gd name="connsiteY5" fmla="*/ 135282 h 6867145"/>
              <a:gd name="connsiteX6" fmla="*/ 100103 w 12534925"/>
              <a:gd name="connsiteY6" fmla="*/ 128515 h 6867145"/>
              <a:gd name="connsiteX7" fmla="*/ 1120981 w 12534925"/>
              <a:gd name="connsiteY7" fmla="*/ 68807 h 6867145"/>
              <a:gd name="connsiteX0" fmla="*/ 1120981 w 12534925"/>
              <a:gd name="connsiteY0" fmla="*/ 68807 h 6247734"/>
              <a:gd name="connsiteX1" fmla="*/ 11989253 w 12534925"/>
              <a:gd name="connsiteY1" fmla="*/ 1305091 h 6247734"/>
              <a:gd name="connsiteX2" fmla="*/ 12277710 w 12534925"/>
              <a:gd name="connsiteY2" fmla="*/ 1448210 h 6247734"/>
              <a:gd name="connsiteX3" fmla="*/ 12534925 w 12534925"/>
              <a:gd name="connsiteY3" fmla="*/ 6033588 h 6247734"/>
              <a:gd name="connsiteX4" fmla="*/ 391619 w 12534925"/>
              <a:gd name="connsiteY4" fmla="*/ 6247734 h 6247734"/>
              <a:gd name="connsiteX5" fmla="*/ 0 w 12534925"/>
              <a:gd name="connsiteY5" fmla="*/ 135282 h 6247734"/>
              <a:gd name="connsiteX6" fmla="*/ 100103 w 12534925"/>
              <a:gd name="connsiteY6" fmla="*/ 128515 h 6247734"/>
              <a:gd name="connsiteX7" fmla="*/ 1120981 w 12534925"/>
              <a:gd name="connsiteY7" fmla="*/ 68807 h 6247734"/>
              <a:gd name="connsiteX0" fmla="*/ 1120981 w 12534925"/>
              <a:gd name="connsiteY0" fmla="*/ 68807 h 6728555"/>
              <a:gd name="connsiteX1" fmla="*/ 11989253 w 12534925"/>
              <a:gd name="connsiteY1" fmla="*/ 1305091 h 6728555"/>
              <a:gd name="connsiteX2" fmla="*/ 12277710 w 12534925"/>
              <a:gd name="connsiteY2" fmla="*/ 1448210 h 6728555"/>
              <a:gd name="connsiteX3" fmla="*/ 12534925 w 12534925"/>
              <a:gd name="connsiteY3" fmla="*/ 6033588 h 6728555"/>
              <a:gd name="connsiteX4" fmla="*/ 432830 w 12534925"/>
              <a:gd name="connsiteY4" fmla="*/ 6728555 h 6728555"/>
              <a:gd name="connsiteX5" fmla="*/ 0 w 12534925"/>
              <a:gd name="connsiteY5" fmla="*/ 135282 h 6728555"/>
              <a:gd name="connsiteX6" fmla="*/ 100103 w 12534925"/>
              <a:gd name="connsiteY6" fmla="*/ 128515 h 6728555"/>
              <a:gd name="connsiteX7" fmla="*/ 1120981 w 12534925"/>
              <a:gd name="connsiteY7" fmla="*/ 68807 h 6728555"/>
              <a:gd name="connsiteX0" fmla="*/ 1120981 w 12438287"/>
              <a:gd name="connsiteY0" fmla="*/ 68807 h 6728555"/>
              <a:gd name="connsiteX1" fmla="*/ 11989253 w 12438287"/>
              <a:gd name="connsiteY1" fmla="*/ 1305091 h 6728555"/>
              <a:gd name="connsiteX2" fmla="*/ 12277710 w 12438287"/>
              <a:gd name="connsiteY2" fmla="*/ 1448210 h 6728555"/>
              <a:gd name="connsiteX3" fmla="*/ 12438287 w 12438287"/>
              <a:gd name="connsiteY3" fmla="*/ 5416697 h 6728555"/>
              <a:gd name="connsiteX4" fmla="*/ 432830 w 12438287"/>
              <a:gd name="connsiteY4" fmla="*/ 6728555 h 6728555"/>
              <a:gd name="connsiteX5" fmla="*/ 0 w 12438287"/>
              <a:gd name="connsiteY5" fmla="*/ 135282 h 6728555"/>
              <a:gd name="connsiteX6" fmla="*/ 100103 w 12438287"/>
              <a:gd name="connsiteY6" fmla="*/ 128515 h 6728555"/>
              <a:gd name="connsiteX7" fmla="*/ 1120981 w 12438287"/>
              <a:gd name="connsiteY7" fmla="*/ 68807 h 6728555"/>
              <a:gd name="connsiteX0" fmla="*/ 1120981 w 12477944"/>
              <a:gd name="connsiteY0" fmla="*/ 68807 h 6728555"/>
              <a:gd name="connsiteX1" fmla="*/ 11989253 w 12477944"/>
              <a:gd name="connsiteY1" fmla="*/ 1305091 h 6728555"/>
              <a:gd name="connsiteX2" fmla="*/ 12277710 w 12477944"/>
              <a:gd name="connsiteY2" fmla="*/ 1448210 h 6728555"/>
              <a:gd name="connsiteX3" fmla="*/ 12477944 w 12477944"/>
              <a:gd name="connsiteY3" fmla="*/ 5872167 h 6728555"/>
              <a:gd name="connsiteX4" fmla="*/ 432830 w 12477944"/>
              <a:gd name="connsiteY4" fmla="*/ 6728555 h 6728555"/>
              <a:gd name="connsiteX5" fmla="*/ 0 w 12477944"/>
              <a:gd name="connsiteY5" fmla="*/ 135282 h 6728555"/>
              <a:gd name="connsiteX6" fmla="*/ 100103 w 12477944"/>
              <a:gd name="connsiteY6" fmla="*/ 128515 h 6728555"/>
              <a:gd name="connsiteX7" fmla="*/ 1120981 w 12477944"/>
              <a:gd name="connsiteY7" fmla="*/ 68807 h 672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7944" h="6728555">
                <a:moveTo>
                  <a:pt x="1120981" y="68807"/>
                </a:moveTo>
                <a:cubicBezTo>
                  <a:pt x="4096567" y="-81553"/>
                  <a:pt x="8944929" y="-106392"/>
                  <a:pt x="11989253" y="1305091"/>
                </a:cubicBezTo>
                <a:lnTo>
                  <a:pt x="12277710" y="1448210"/>
                </a:lnTo>
                <a:lnTo>
                  <a:pt x="12477944" y="5872167"/>
                </a:lnTo>
                <a:lnTo>
                  <a:pt x="432830" y="6728555"/>
                </a:lnTo>
                <a:lnTo>
                  <a:pt x="0" y="135282"/>
                </a:lnTo>
                <a:lnTo>
                  <a:pt x="100103" y="128515"/>
                </a:lnTo>
                <a:lnTo>
                  <a:pt x="1120981" y="68807"/>
                </a:lnTo>
                <a:close/>
              </a:path>
            </a:pathLst>
          </a:custGeom>
          <a:gradFill flip="none" rotWithShape="1">
            <a:gsLst>
              <a:gs pos="42000">
                <a:schemeClr val="tx2"/>
              </a:gs>
              <a:gs pos="10000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pic>
        <p:nvPicPr>
          <p:cNvPr id="6" name="Picture 5" descr="A white logo with black background&#10;&#10;Description automatically generated">
            <a:extLst>
              <a:ext uri="{FF2B5EF4-FFF2-40B4-BE49-F238E27FC236}">
                <a16:creationId xmlns:a16="http://schemas.microsoft.com/office/drawing/2014/main" id="{D987FE02-90A2-0812-1BFE-08AFEF5914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30" t="10278" r="10942" b="10227"/>
          <a:stretch/>
        </p:blipFill>
        <p:spPr>
          <a:xfrm>
            <a:off x="11018916" y="394531"/>
            <a:ext cx="805336" cy="588449"/>
          </a:xfrm>
          <a:prstGeom prst="rect">
            <a:avLst/>
          </a:prstGeom>
        </p:spPr>
      </p:pic>
      <p:sp>
        <p:nvSpPr>
          <p:cNvPr id="2" name="Title 1">
            <a:extLst>
              <a:ext uri="{FF2B5EF4-FFF2-40B4-BE49-F238E27FC236}">
                <a16:creationId xmlns:a16="http://schemas.microsoft.com/office/drawing/2014/main" id="{EE8AF652-C285-4626-217F-55B47030F64E}"/>
              </a:ext>
            </a:extLst>
          </p:cNvPr>
          <p:cNvSpPr>
            <a:spLocks noGrp="1"/>
          </p:cNvSpPr>
          <p:nvPr>
            <p:ph type="ctrTitle"/>
          </p:nvPr>
        </p:nvSpPr>
        <p:spPr>
          <a:xfrm>
            <a:off x="1437030" y="1564940"/>
            <a:ext cx="9314766" cy="3184721"/>
          </a:xfrm>
          <a:prstGeom prst="rect">
            <a:avLst/>
          </a:prstGeom>
        </p:spPr>
        <p:txBody>
          <a:bodyPr anchor="t" anchorCtr="0">
            <a:normAutofit/>
          </a:bodyPr>
          <a:lstStyle>
            <a:lvl1pPr algn="l">
              <a:defRPr sz="3199" b="1">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F109B7E-C5CF-D389-D9A4-113247B36D77}"/>
              </a:ext>
            </a:extLst>
          </p:cNvPr>
          <p:cNvSpPr>
            <a:spLocks noGrp="1"/>
          </p:cNvSpPr>
          <p:nvPr>
            <p:ph type="subTitle" idx="1"/>
          </p:nvPr>
        </p:nvSpPr>
        <p:spPr>
          <a:xfrm>
            <a:off x="7084020" y="6014753"/>
            <a:ext cx="4639617" cy="1367153"/>
          </a:xfrm>
        </p:spPr>
        <p:txBody>
          <a:bodyPr>
            <a:normAutofit/>
          </a:bodyPr>
          <a:lstStyle>
            <a:lvl1pPr marL="0" indent="0" algn="r">
              <a:buNone/>
              <a:defRPr sz="1400" b="1" i="1">
                <a:solidFill>
                  <a:schemeClr val="tx2"/>
                </a:solidFill>
                <a:latin typeface="+mn-lt"/>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545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123" y="546846"/>
            <a:ext cx="8995394"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124" y="3581731"/>
            <a:ext cx="8995393"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C4F15D2E-26A7-4786-A65A-3CF5A74E1173}" type="datetime1">
              <a:rPr lang="en-US" smtClean="0"/>
              <a:t>12/17/2024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247" y="6159404"/>
            <a:ext cx="2787443" cy="365125"/>
          </a:xfrm>
        </p:spPr>
        <p:txBody>
          <a:bodyPr/>
          <a:lstStyle/>
          <a:p>
            <a:endParaRPr lang="en-US" dirty="0"/>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124" y="1757037"/>
            <a:ext cx="8995393"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0252"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942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C83F1-D6FA-4DE0-B43D-5F83956BC24F}" type="datetime1">
              <a:rPr lang="en-US" smtClean="0"/>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820551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4" name="Footer Placeholder 3"/>
          <p:cNvSpPr>
            <a:spLocks noGrp="1"/>
          </p:cNvSpPr>
          <p:nvPr>
            <p:ph type="ftr" sz="quarter" idx="11"/>
          </p:nvPr>
        </p:nvSpPr>
        <p:spPr>
          <a:xfrm>
            <a:off x="609441" y="6325872"/>
            <a:ext cx="3859795" cy="365125"/>
          </a:xfrm>
        </p:spPr>
        <p:txBody>
          <a:bodyPr/>
          <a:lstStyle>
            <a:lvl1pPr algn="l">
              <a:defRPr sz="1300"/>
            </a:lvl1pPr>
          </a:lstStyle>
          <a:p>
            <a:endParaRPr lang="en-US" dirty="0"/>
          </a:p>
        </p:txBody>
      </p:sp>
      <p:sp>
        <p:nvSpPr>
          <p:cNvPr id="5" name="Slide Number Placeholder 4"/>
          <p:cNvSpPr>
            <a:spLocks noGrp="1"/>
          </p:cNvSpPr>
          <p:nvPr>
            <p:ph type="sldNum" sz="quarter" idx="12"/>
          </p:nvPr>
        </p:nvSpPr>
        <p:spPr>
          <a:xfrm>
            <a:off x="11077788" y="6371618"/>
            <a:ext cx="412746" cy="486382"/>
          </a:xfrm>
          <a:solidFill>
            <a:schemeClr val="accent4"/>
          </a:solidFill>
        </p:spPr>
        <p:txBody>
          <a:bodyPr lIns="0" tIns="97200" rIns="0" anchor="t"/>
          <a:lstStyle>
            <a:lvl1pPr algn="ctr">
              <a:defRPr sz="1300">
                <a:solidFill>
                  <a:schemeClr val="bg1"/>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063946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FF0E4F-FC85-4D2C-ADF8-CE0DA002C233}" type="datetime1">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9296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Cover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67CE2E-FF60-95F5-1254-AE33503C7130}"/>
              </a:ext>
            </a:extLst>
          </p:cNvPr>
          <p:cNvSpPr/>
          <p:nvPr/>
        </p:nvSpPr>
        <p:spPr>
          <a:xfrm rot="10572778" flipH="1">
            <a:off x="-222424" y="-410709"/>
            <a:ext cx="12625528" cy="5723804"/>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494092"/>
              <a:gd name="connsiteY0" fmla="*/ 68807 h 6122727"/>
              <a:gd name="connsiteX1" fmla="*/ 11989253 w 12494092"/>
              <a:gd name="connsiteY1" fmla="*/ 1305091 h 6122727"/>
              <a:gd name="connsiteX2" fmla="*/ 12277710 w 12494092"/>
              <a:gd name="connsiteY2" fmla="*/ 1448210 h 6122727"/>
              <a:gd name="connsiteX3" fmla="*/ 12494092 w 12494092"/>
              <a:gd name="connsiteY3" fmla="*/ 5274734 h 6122727"/>
              <a:gd name="connsiteX4" fmla="*/ 397766 w 12494092"/>
              <a:gd name="connsiteY4" fmla="*/ 6122727 h 6122727"/>
              <a:gd name="connsiteX5" fmla="*/ 0 w 12494092"/>
              <a:gd name="connsiteY5" fmla="*/ 135282 h 6122727"/>
              <a:gd name="connsiteX6" fmla="*/ 100103 w 12494092"/>
              <a:gd name="connsiteY6" fmla="*/ 128515 h 6122727"/>
              <a:gd name="connsiteX7" fmla="*/ 1120981 w 12494092"/>
              <a:gd name="connsiteY7" fmla="*/ 68807 h 612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4092" h="6122727">
                <a:moveTo>
                  <a:pt x="1120981" y="68807"/>
                </a:moveTo>
                <a:cubicBezTo>
                  <a:pt x="4096567" y="-81553"/>
                  <a:pt x="8944929" y="-106392"/>
                  <a:pt x="11989253" y="1305091"/>
                </a:cubicBezTo>
                <a:lnTo>
                  <a:pt x="12277710" y="1448210"/>
                </a:lnTo>
                <a:lnTo>
                  <a:pt x="12494092" y="5274734"/>
                </a:lnTo>
                <a:lnTo>
                  <a:pt x="397766" y="6122727"/>
                </a:lnTo>
                <a:lnTo>
                  <a:pt x="0" y="135282"/>
                </a:lnTo>
                <a:lnTo>
                  <a:pt x="100103" y="128515"/>
                </a:lnTo>
                <a:lnTo>
                  <a:pt x="1120981" y="68807"/>
                </a:lnTo>
                <a:close/>
              </a:path>
            </a:pathLst>
          </a:custGeom>
          <a:gradFill flip="none" rotWithShape="1">
            <a:gsLst>
              <a:gs pos="42000">
                <a:schemeClr val="tx2"/>
              </a:gs>
              <a:gs pos="100000">
                <a:schemeClr val="accent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pic>
        <p:nvPicPr>
          <p:cNvPr id="6" name="Picture 5" descr="A white logo with black background&#10;&#10;Description automatically generated">
            <a:extLst>
              <a:ext uri="{FF2B5EF4-FFF2-40B4-BE49-F238E27FC236}">
                <a16:creationId xmlns:a16="http://schemas.microsoft.com/office/drawing/2014/main" id="{D987FE02-90A2-0812-1BFE-08AFEF591422}"/>
              </a:ext>
            </a:extLst>
          </p:cNvPr>
          <p:cNvPicPr>
            <a:picLocks noChangeAspect="1"/>
          </p:cNvPicPr>
          <p:nvPr/>
        </p:nvPicPr>
        <p:blipFill rotWithShape="1">
          <a:blip r:embed="rId2">
            <a:alphaModFix amt="5000"/>
            <a:extLst>
              <a:ext uri="{28A0092B-C50C-407E-A947-70E740481C1C}">
                <a14:useLocalDpi xmlns:a14="http://schemas.microsoft.com/office/drawing/2010/main" val="0"/>
              </a:ext>
            </a:extLst>
          </a:blip>
          <a:srcRect l="53726" t="31875" r="11090" b="18087"/>
          <a:stretch/>
        </p:blipFill>
        <p:spPr>
          <a:xfrm>
            <a:off x="0" y="-127584"/>
            <a:ext cx="5463712" cy="5851486"/>
          </a:xfrm>
          <a:prstGeom prst="rect">
            <a:avLst/>
          </a:prstGeom>
        </p:spPr>
      </p:pic>
      <p:sp>
        <p:nvSpPr>
          <p:cNvPr id="2" name="Title 1">
            <a:extLst>
              <a:ext uri="{FF2B5EF4-FFF2-40B4-BE49-F238E27FC236}">
                <a16:creationId xmlns:a16="http://schemas.microsoft.com/office/drawing/2014/main" id="{EE8AF652-C285-4626-217F-55B47030F64E}"/>
              </a:ext>
            </a:extLst>
          </p:cNvPr>
          <p:cNvSpPr>
            <a:spLocks noGrp="1"/>
          </p:cNvSpPr>
          <p:nvPr>
            <p:ph type="ctrTitle"/>
          </p:nvPr>
        </p:nvSpPr>
        <p:spPr>
          <a:xfrm>
            <a:off x="1171247" y="1623318"/>
            <a:ext cx="9141619" cy="1078787"/>
          </a:xfrm>
          <a:prstGeom prst="rect">
            <a:avLst/>
          </a:prstGeom>
        </p:spPr>
        <p:txBody>
          <a:bodyPr anchor="b">
            <a:normAutofit/>
          </a:bodyPr>
          <a:lstStyle>
            <a:lvl1pPr algn="l">
              <a:defRPr sz="4799">
                <a:solidFill>
                  <a:srgbClr val="FFFFF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109B7E-C5CF-D389-D9A4-113247B36D77}"/>
              </a:ext>
            </a:extLst>
          </p:cNvPr>
          <p:cNvSpPr>
            <a:spLocks noGrp="1"/>
          </p:cNvSpPr>
          <p:nvPr>
            <p:ph type="subTitle" idx="1"/>
          </p:nvPr>
        </p:nvSpPr>
        <p:spPr>
          <a:xfrm>
            <a:off x="1171247" y="3083573"/>
            <a:ext cx="9141619" cy="1631097"/>
          </a:xfrm>
        </p:spPr>
        <p:txBody>
          <a:bodyPr/>
          <a:lstStyle>
            <a:lvl1pPr marL="0" indent="0" algn="l">
              <a:buNone/>
              <a:defRPr sz="2399" b="0">
                <a:solidFill>
                  <a:srgbClr val="FFFFFF"/>
                </a:solidFill>
                <a:latin typeface="Arial" panose="020B0604020202020204" pitchFamily="34" charset="0"/>
                <a:cs typeface="Arial" panose="020B0604020202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11" name="Picture 10" descr="A black background with blue text&#10;&#10;Description automatically generated">
            <a:extLst>
              <a:ext uri="{FF2B5EF4-FFF2-40B4-BE49-F238E27FC236}">
                <a16:creationId xmlns:a16="http://schemas.microsoft.com/office/drawing/2014/main" id="{506AF73E-9FD0-7300-29B6-E2653A4E8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2616" y="5364866"/>
            <a:ext cx="3151121" cy="966595"/>
          </a:xfrm>
          <a:prstGeom prst="rect">
            <a:avLst/>
          </a:prstGeom>
        </p:spPr>
      </p:pic>
      <p:cxnSp>
        <p:nvCxnSpPr>
          <p:cNvPr id="15" name="Straight Connector 14">
            <a:extLst>
              <a:ext uri="{FF2B5EF4-FFF2-40B4-BE49-F238E27FC236}">
                <a16:creationId xmlns:a16="http://schemas.microsoft.com/office/drawing/2014/main" id="{B8AAB269-6B8B-2D6A-324F-B0F8F2CCC414}"/>
              </a:ext>
            </a:extLst>
          </p:cNvPr>
          <p:cNvCxnSpPr>
            <a:cxnSpLocks/>
          </p:cNvCxnSpPr>
          <p:nvPr/>
        </p:nvCxnSpPr>
        <p:spPr>
          <a:xfrm>
            <a:off x="1273298" y="2881993"/>
            <a:ext cx="8088700" cy="0"/>
          </a:xfrm>
          <a:prstGeom prst="line">
            <a:avLst/>
          </a:prstGeom>
          <a:ln w="6350">
            <a:solidFill>
              <a:schemeClr val="bg2"/>
            </a:solidFill>
            <a:prstDash val="sysDot"/>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1CD8FF07-829C-A0B3-57D3-20BA3FD3A39D}"/>
              </a:ext>
            </a:extLst>
          </p:cNvPr>
          <p:cNvSpPr>
            <a:spLocks noGrp="1"/>
          </p:cNvSpPr>
          <p:nvPr>
            <p:ph type="body" sz="quarter" idx="10"/>
          </p:nvPr>
        </p:nvSpPr>
        <p:spPr>
          <a:xfrm>
            <a:off x="1171247" y="6105260"/>
            <a:ext cx="5262536" cy="795370"/>
          </a:xfrm>
        </p:spPr>
        <p:txBody>
          <a:bodyPr>
            <a:no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469042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Header/Blank">
    <p:bg>
      <p:bgPr>
        <a:solidFill>
          <a:srgbClr val="FFFFFF"/>
        </a:solidFill>
        <a:effectLst/>
      </p:bgPr>
    </p:bg>
    <p:spTree>
      <p:nvGrpSpPr>
        <p:cNvPr id="1" name=""/>
        <p:cNvGrpSpPr/>
        <p:nvPr/>
      </p:nvGrpSpPr>
      <p:grpSpPr>
        <a:xfrm>
          <a:off x="0" y="0"/>
          <a:ext cx="0" cy="0"/>
          <a:chOff x="0" y="0"/>
          <a:chExt cx="0" cy="0"/>
        </a:xfrm>
      </p:grpSpPr>
      <p:pic>
        <p:nvPicPr>
          <p:cNvPr id="2" name="Picture 1" descr="A black background with blue text&#10;&#10;Description automatically generated">
            <a:extLst>
              <a:ext uri="{FF2B5EF4-FFF2-40B4-BE49-F238E27FC236}">
                <a16:creationId xmlns:a16="http://schemas.microsoft.com/office/drawing/2014/main" id="{0E50AA6E-EDF5-3B5D-BB13-DEA42F0A79A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018916" y="348039"/>
            <a:ext cx="859835" cy="667736"/>
          </a:xfrm>
          <a:prstGeom prst="rect">
            <a:avLst/>
          </a:prstGeom>
        </p:spPr>
      </p:pic>
      <p:cxnSp>
        <p:nvCxnSpPr>
          <p:cNvPr id="3" name="Straight Connector 2">
            <a:extLst>
              <a:ext uri="{FF2B5EF4-FFF2-40B4-BE49-F238E27FC236}">
                <a16:creationId xmlns:a16="http://schemas.microsoft.com/office/drawing/2014/main" id="{FF433F77-0332-DB1E-DD84-55984A6ACF1A}"/>
              </a:ext>
            </a:extLst>
          </p:cNvPr>
          <p:cNvCxnSpPr>
            <a:cxnSpLocks/>
          </p:cNvCxnSpPr>
          <p:nvPr userDrawn="1"/>
        </p:nvCxnSpPr>
        <p:spPr>
          <a:xfrm>
            <a:off x="285676" y="6384471"/>
            <a:ext cx="11516807"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01E74270-2325-C39B-924E-4F7C527D18A9}"/>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3285581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123" y="546846"/>
            <a:ext cx="8995394"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124" y="3581731"/>
            <a:ext cx="8995393" cy="2230464"/>
          </a:xfrm>
        </p:spPr>
        <p:txBody>
          <a:bodyPr>
            <a:normAutofit/>
          </a:bodyPr>
          <a:lstStyle>
            <a:lvl1pPr marL="0" indent="0">
              <a:lnSpc>
                <a:spcPct val="100000"/>
              </a:lnSpc>
              <a:spcBef>
                <a:spcPts val="599"/>
              </a:spcBef>
              <a:buNone/>
              <a:defRPr sz="1596" i="0">
                <a:solidFill>
                  <a:schemeClr val="bg1"/>
                </a:solidFill>
              </a:defRPr>
            </a:lvl1pPr>
            <a:lvl2pPr marL="456057" indent="0">
              <a:buNone/>
              <a:defRPr sz="1795" i="1">
                <a:solidFill>
                  <a:schemeClr val="bg1"/>
                </a:solidFill>
              </a:defRPr>
            </a:lvl2pPr>
            <a:lvl3pPr marL="912114" indent="0">
              <a:buNone/>
              <a:defRPr sz="1596" i="1">
                <a:solidFill>
                  <a:schemeClr val="bg1"/>
                </a:solidFill>
              </a:defRPr>
            </a:lvl3pPr>
            <a:lvl4pPr marL="1368171" indent="0">
              <a:buNone/>
              <a:defRPr sz="1397" i="1">
                <a:solidFill>
                  <a:schemeClr val="bg1"/>
                </a:solidFill>
              </a:defRPr>
            </a:lvl4pPr>
            <a:lvl5pPr marL="1824228" indent="0">
              <a:buNone/>
              <a:defRPr sz="1397"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a:xfrm>
            <a:off x="837982" y="6356351"/>
            <a:ext cx="2742486" cy="365125"/>
          </a:xfrm>
          <a:prstGeom prst="rect">
            <a:avLst/>
          </a:prstGeom>
        </p:spPr>
        <p:txBody>
          <a:bodyPr/>
          <a:lstStyle/>
          <a:p>
            <a:fld id="{E5A8D8DC-D8C4-498B-A35A-D8FAD49AD12C}" type="datetime1">
              <a:rPr lang="en-US" smtClean="0"/>
              <a:t>12/17/2024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247" y="6159404"/>
            <a:ext cx="2787443" cy="365125"/>
          </a:xfrm>
          <a:prstGeom prst="rect">
            <a:avLst/>
          </a:prstGeom>
        </p:spPr>
        <p:txBody>
          <a:bodyPr/>
          <a:lstStyle/>
          <a:p>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4834" y="244717"/>
            <a:ext cx="71981"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dirty="0"/>
          </a:p>
        </p:txBody>
      </p: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124" y="1757037"/>
            <a:ext cx="8995393" cy="692595"/>
          </a:xfrm>
        </p:spPr>
        <p:txBody>
          <a:bodyPr>
            <a:normAutofit/>
          </a:bodyPr>
          <a:lstStyle>
            <a:lvl1pPr marL="0" indent="0" algn="l">
              <a:buNone/>
              <a:defRPr sz="2494" b="1" i="0">
                <a:solidFill>
                  <a:schemeClr val="tx2"/>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Slide Subtitle</a:t>
            </a:r>
          </a:p>
        </p:txBody>
      </p:sp>
    </p:spTree>
    <p:extLst>
      <p:ext uri="{BB962C8B-B14F-4D97-AF65-F5344CB8AC3E}">
        <p14:creationId xmlns:p14="http://schemas.microsoft.com/office/powerpoint/2010/main" val="152784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Intro Break">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C8E69DF-4BBA-1261-0136-D15860E707FD}"/>
              </a:ext>
            </a:extLst>
          </p:cNvPr>
          <p:cNvSpPr>
            <a:spLocks noGrp="1" noRot="1" noMove="1" noResize="1" noEditPoints="1" noAdjustHandles="1" noChangeArrowheads="1" noChangeShapeType="1"/>
          </p:cNvSpPr>
          <p:nvPr/>
        </p:nvSpPr>
        <p:spPr>
          <a:xfrm rot="5163507" flipH="1">
            <a:off x="-926270" y="418777"/>
            <a:ext cx="7270033" cy="6083253"/>
          </a:xfrm>
          <a:custGeom>
            <a:avLst/>
            <a:gdLst>
              <a:gd name="connsiteX0" fmla="*/ 1120981 w 12477765"/>
              <a:gd name="connsiteY0" fmla="*/ 68807 h 5898244"/>
              <a:gd name="connsiteX1" fmla="*/ 11989253 w 12477765"/>
              <a:gd name="connsiteY1" fmla="*/ 1305091 h 5898244"/>
              <a:gd name="connsiteX2" fmla="*/ 12277710 w 12477765"/>
              <a:gd name="connsiteY2" fmla="*/ 1448210 h 5898244"/>
              <a:gd name="connsiteX3" fmla="*/ 12477765 w 12477765"/>
              <a:gd name="connsiteY3" fmla="*/ 5259098 h 5898244"/>
              <a:gd name="connsiteX4" fmla="*/ 302530 w 12477765"/>
              <a:gd name="connsiteY4" fmla="*/ 5898244 h 5898244"/>
              <a:gd name="connsiteX5" fmla="*/ 0 w 12477765"/>
              <a:gd name="connsiteY5" fmla="*/ 135282 h 5898244"/>
              <a:gd name="connsiteX6" fmla="*/ 100103 w 12477765"/>
              <a:gd name="connsiteY6" fmla="*/ 128515 h 5898244"/>
              <a:gd name="connsiteX7" fmla="*/ 1120981 w 12477765"/>
              <a:gd name="connsiteY7" fmla="*/ 68807 h 5898244"/>
              <a:gd name="connsiteX0" fmla="*/ 1120981 w 12477765"/>
              <a:gd name="connsiteY0" fmla="*/ 68807 h 6122727"/>
              <a:gd name="connsiteX1" fmla="*/ 11989253 w 12477765"/>
              <a:gd name="connsiteY1" fmla="*/ 1305091 h 6122727"/>
              <a:gd name="connsiteX2" fmla="*/ 12277710 w 12477765"/>
              <a:gd name="connsiteY2" fmla="*/ 1448210 h 6122727"/>
              <a:gd name="connsiteX3" fmla="*/ 12477765 w 12477765"/>
              <a:gd name="connsiteY3" fmla="*/ 5259098 h 6122727"/>
              <a:gd name="connsiteX4" fmla="*/ 397766 w 12477765"/>
              <a:gd name="connsiteY4" fmla="*/ 6122727 h 6122727"/>
              <a:gd name="connsiteX5" fmla="*/ 0 w 12477765"/>
              <a:gd name="connsiteY5" fmla="*/ 135282 h 6122727"/>
              <a:gd name="connsiteX6" fmla="*/ 100103 w 12477765"/>
              <a:gd name="connsiteY6" fmla="*/ 128515 h 6122727"/>
              <a:gd name="connsiteX7" fmla="*/ 1120981 w 12477765"/>
              <a:gd name="connsiteY7" fmla="*/ 68807 h 6122727"/>
              <a:gd name="connsiteX0" fmla="*/ 1120981 w 12277710"/>
              <a:gd name="connsiteY0" fmla="*/ 68807 h 6122727"/>
              <a:gd name="connsiteX1" fmla="*/ 11989253 w 12277710"/>
              <a:gd name="connsiteY1" fmla="*/ 1305091 h 6122727"/>
              <a:gd name="connsiteX2" fmla="*/ 12277710 w 12277710"/>
              <a:gd name="connsiteY2" fmla="*/ 1448210 h 6122727"/>
              <a:gd name="connsiteX3" fmla="*/ 12248063 w 12277710"/>
              <a:gd name="connsiteY3" fmla="*/ 4834969 h 6122727"/>
              <a:gd name="connsiteX4" fmla="*/ 397766 w 12277710"/>
              <a:gd name="connsiteY4" fmla="*/ 6122727 h 6122727"/>
              <a:gd name="connsiteX5" fmla="*/ 0 w 12277710"/>
              <a:gd name="connsiteY5" fmla="*/ 135282 h 6122727"/>
              <a:gd name="connsiteX6" fmla="*/ 100103 w 12277710"/>
              <a:gd name="connsiteY6" fmla="*/ 128515 h 6122727"/>
              <a:gd name="connsiteX7" fmla="*/ 1120981 w 12277710"/>
              <a:gd name="connsiteY7" fmla="*/ 68807 h 6122727"/>
              <a:gd name="connsiteX0" fmla="*/ 1120981 w 12475750"/>
              <a:gd name="connsiteY0" fmla="*/ 68807 h 6122727"/>
              <a:gd name="connsiteX1" fmla="*/ 11989253 w 12475750"/>
              <a:gd name="connsiteY1" fmla="*/ 1305091 h 6122727"/>
              <a:gd name="connsiteX2" fmla="*/ 12277710 w 12475750"/>
              <a:gd name="connsiteY2" fmla="*/ 1448210 h 6122727"/>
              <a:gd name="connsiteX3" fmla="*/ 12475750 w 12475750"/>
              <a:gd name="connsiteY3" fmla="*/ 5226201 h 6122727"/>
              <a:gd name="connsiteX4" fmla="*/ 397766 w 12475750"/>
              <a:gd name="connsiteY4" fmla="*/ 6122727 h 6122727"/>
              <a:gd name="connsiteX5" fmla="*/ 0 w 12475750"/>
              <a:gd name="connsiteY5" fmla="*/ 135282 h 6122727"/>
              <a:gd name="connsiteX6" fmla="*/ 100103 w 12475750"/>
              <a:gd name="connsiteY6" fmla="*/ 128515 h 6122727"/>
              <a:gd name="connsiteX7" fmla="*/ 1120981 w 12475750"/>
              <a:gd name="connsiteY7" fmla="*/ 68807 h 6122727"/>
              <a:gd name="connsiteX0" fmla="*/ 1120981 w 12764403"/>
              <a:gd name="connsiteY0" fmla="*/ 68807 h 6122727"/>
              <a:gd name="connsiteX1" fmla="*/ 11989253 w 12764403"/>
              <a:gd name="connsiteY1" fmla="*/ 1305091 h 6122727"/>
              <a:gd name="connsiteX2" fmla="*/ 12277710 w 12764403"/>
              <a:gd name="connsiteY2" fmla="*/ 1448210 h 6122727"/>
              <a:gd name="connsiteX3" fmla="*/ 12764403 w 12764403"/>
              <a:gd name="connsiteY3" fmla="*/ 5569850 h 6122727"/>
              <a:gd name="connsiteX4" fmla="*/ 397766 w 12764403"/>
              <a:gd name="connsiteY4" fmla="*/ 6122727 h 6122727"/>
              <a:gd name="connsiteX5" fmla="*/ 0 w 12764403"/>
              <a:gd name="connsiteY5" fmla="*/ 135282 h 6122727"/>
              <a:gd name="connsiteX6" fmla="*/ 100103 w 12764403"/>
              <a:gd name="connsiteY6" fmla="*/ 128515 h 6122727"/>
              <a:gd name="connsiteX7" fmla="*/ 1120981 w 12764403"/>
              <a:gd name="connsiteY7" fmla="*/ 68807 h 6122727"/>
              <a:gd name="connsiteX0" fmla="*/ 1495812 w 13139234"/>
              <a:gd name="connsiteY0" fmla="*/ 460181 h 6514101"/>
              <a:gd name="connsiteX1" fmla="*/ 12364084 w 13139234"/>
              <a:gd name="connsiteY1" fmla="*/ 1696465 h 6514101"/>
              <a:gd name="connsiteX2" fmla="*/ 12652541 w 13139234"/>
              <a:gd name="connsiteY2" fmla="*/ 1839584 h 6514101"/>
              <a:gd name="connsiteX3" fmla="*/ 13139234 w 13139234"/>
              <a:gd name="connsiteY3" fmla="*/ 5961224 h 6514101"/>
              <a:gd name="connsiteX4" fmla="*/ 772597 w 13139234"/>
              <a:gd name="connsiteY4" fmla="*/ 6514101 h 6514101"/>
              <a:gd name="connsiteX5" fmla="*/ 374831 w 13139234"/>
              <a:gd name="connsiteY5" fmla="*/ 526656 h 6514101"/>
              <a:gd name="connsiteX6" fmla="*/ 0 w 13139234"/>
              <a:gd name="connsiteY6" fmla="*/ 0 h 6514101"/>
              <a:gd name="connsiteX7" fmla="*/ 1495812 w 13139234"/>
              <a:gd name="connsiteY7" fmla="*/ 460181 h 6514101"/>
              <a:gd name="connsiteX0" fmla="*/ 1495812 w 13139234"/>
              <a:gd name="connsiteY0" fmla="*/ 460181 h 6427978"/>
              <a:gd name="connsiteX1" fmla="*/ 12364084 w 13139234"/>
              <a:gd name="connsiteY1" fmla="*/ 1696465 h 6427978"/>
              <a:gd name="connsiteX2" fmla="*/ 12652541 w 13139234"/>
              <a:gd name="connsiteY2" fmla="*/ 1839584 h 6427978"/>
              <a:gd name="connsiteX3" fmla="*/ 13139234 w 13139234"/>
              <a:gd name="connsiteY3" fmla="*/ 5961224 h 6427978"/>
              <a:gd name="connsiteX4" fmla="*/ 899424 w 13139234"/>
              <a:gd name="connsiteY4" fmla="*/ 6427978 h 6427978"/>
              <a:gd name="connsiteX5" fmla="*/ 374831 w 13139234"/>
              <a:gd name="connsiteY5" fmla="*/ 526656 h 6427978"/>
              <a:gd name="connsiteX6" fmla="*/ 0 w 13139234"/>
              <a:gd name="connsiteY6" fmla="*/ 0 h 6427978"/>
              <a:gd name="connsiteX7" fmla="*/ 1495812 w 13139234"/>
              <a:gd name="connsiteY7" fmla="*/ 460181 h 6427978"/>
              <a:gd name="connsiteX0" fmla="*/ 1495812 w 13139234"/>
              <a:gd name="connsiteY0" fmla="*/ 460181 h 6463470"/>
              <a:gd name="connsiteX1" fmla="*/ 12364084 w 13139234"/>
              <a:gd name="connsiteY1" fmla="*/ 1696465 h 6463470"/>
              <a:gd name="connsiteX2" fmla="*/ 12652541 w 13139234"/>
              <a:gd name="connsiteY2" fmla="*/ 1839584 h 6463470"/>
              <a:gd name="connsiteX3" fmla="*/ 13139234 w 13139234"/>
              <a:gd name="connsiteY3" fmla="*/ 5961224 h 6463470"/>
              <a:gd name="connsiteX4" fmla="*/ 690669 w 13139234"/>
              <a:gd name="connsiteY4" fmla="*/ 6463471 h 6463470"/>
              <a:gd name="connsiteX5" fmla="*/ 374831 w 13139234"/>
              <a:gd name="connsiteY5" fmla="*/ 526656 h 6463470"/>
              <a:gd name="connsiteX6" fmla="*/ 0 w 13139234"/>
              <a:gd name="connsiteY6" fmla="*/ 0 h 6463470"/>
              <a:gd name="connsiteX7" fmla="*/ 1495812 w 13139234"/>
              <a:gd name="connsiteY7" fmla="*/ 460181 h 6463470"/>
              <a:gd name="connsiteX0" fmla="*/ 1120981 w 12764403"/>
              <a:gd name="connsiteY0" fmla="*/ 68807 h 6072097"/>
              <a:gd name="connsiteX1" fmla="*/ 11989253 w 12764403"/>
              <a:gd name="connsiteY1" fmla="*/ 1305091 h 6072097"/>
              <a:gd name="connsiteX2" fmla="*/ 12277710 w 12764403"/>
              <a:gd name="connsiteY2" fmla="*/ 1448210 h 6072097"/>
              <a:gd name="connsiteX3" fmla="*/ 12764403 w 12764403"/>
              <a:gd name="connsiteY3" fmla="*/ 5569850 h 6072097"/>
              <a:gd name="connsiteX4" fmla="*/ 315838 w 12764403"/>
              <a:gd name="connsiteY4" fmla="*/ 6072097 h 6072097"/>
              <a:gd name="connsiteX5" fmla="*/ 0 w 12764403"/>
              <a:gd name="connsiteY5" fmla="*/ 135282 h 6072097"/>
              <a:gd name="connsiteX6" fmla="*/ 1120981 w 12764403"/>
              <a:gd name="connsiteY6" fmla="*/ 68807 h 6072097"/>
              <a:gd name="connsiteX0" fmla="*/ 1410623 w 13054045"/>
              <a:gd name="connsiteY0" fmla="*/ 68807 h 6072097"/>
              <a:gd name="connsiteX1" fmla="*/ 12278895 w 13054045"/>
              <a:gd name="connsiteY1" fmla="*/ 1305091 h 6072097"/>
              <a:gd name="connsiteX2" fmla="*/ 12567352 w 13054045"/>
              <a:gd name="connsiteY2" fmla="*/ 1448210 h 6072097"/>
              <a:gd name="connsiteX3" fmla="*/ 13054045 w 13054045"/>
              <a:gd name="connsiteY3" fmla="*/ 5569850 h 6072097"/>
              <a:gd name="connsiteX4" fmla="*/ 605480 w 13054045"/>
              <a:gd name="connsiteY4" fmla="*/ 6072097 h 6072097"/>
              <a:gd name="connsiteX5" fmla="*/ 0 w 13054045"/>
              <a:gd name="connsiteY5" fmla="*/ 129097 h 6072097"/>
              <a:gd name="connsiteX6" fmla="*/ 1410623 w 13054045"/>
              <a:gd name="connsiteY6" fmla="*/ 68807 h 6072097"/>
              <a:gd name="connsiteX0" fmla="*/ 1410623 w 13054045"/>
              <a:gd name="connsiteY0" fmla="*/ 36199 h 6039489"/>
              <a:gd name="connsiteX1" fmla="*/ 12268947 w 13054045"/>
              <a:gd name="connsiteY1" fmla="*/ 1578717 h 6039489"/>
              <a:gd name="connsiteX2" fmla="*/ 12567352 w 13054045"/>
              <a:gd name="connsiteY2" fmla="*/ 1415602 h 6039489"/>
              <a:gd name="connsiteX3" fmla="*/ 13054045 w 13054045"/>
              <a:gd name="connsiteY3" fmla="*/ 5537242 h 6039489"/>
              <a:gd name="connsiteX4" fmla="*/ 605480 w 13054045"/>
              <a:gd name="connsiteY4" fmla="*/ 6039489 h 6039489"/>
              <a:gd name="connsiteX5" fmla="*/ 0 w 13054045"/>
              <a:gd name="connsiteY5" fmla="*/ 96489 h 6039489"/>
              <a:gd name="connsiteX6" fmla="*/ 1410623 w 13054045"/>
              <a:gd name="connsiteY6" fmla="*/ 36199 h 6039489"/>
              <a:gd name="connsiteX0" fmla="*/ 1410623 w 13054045"/>
              <a:gd name="connsiteY0" fmla="*/ 36199 h 6039489"/>
              <a:gd name="connsiteX1" fmla="*/ 12268947 w 13054045"/>
              <a:gd name="connsiteY1" fmla="*/ 1578717 h 6039489"/>
              <a:gd name="connsiteX2" fmla="*/ 13054045 w 13054045"/>
              <a:gd name="connsiteY2" fmla="*/ 5537242 h 6039489"/>
              <a:gd name="connsiteX3" fmla="*/ 605480 w 13054045"/>
              <a:gd name="connsiteY3" fmla="*/ 6039489 h 6039489"/>
              <a:gd name="connsiteX4" fmla="*/ 0 w 13054045"/>
              <a:gd name="connsiteY4" fmla="*/ 96489 h 6039489"/>
              <a:gd name="connsiteX5" fmla="*/ 1410623 w 13054045"/>
              <a:gd name="connsiteY5" fmla="*/ 36199 h 6039489"/>
              <a:gd name="connsiteX0" fmla="*/ 1410623 w 13054045"/>
              <a:gd name="connsiteY0" fmla="*/ 22248 h 6025538"/>
              <a:gd name="connsiteX1" fmla="*/ 12580994 w 13054045"/>
              <a:gd name="connsiteY1" fmla="*/ 1893856 h 6025538"/>
              <a:gd name="connsiteX2" fmla="*/ 13054045 w 13054045"/>
              <a:gd name="connsiteY2" fmla="*/ 5523291 h 6025538"/>
              <a:gd name="connsiteX3" fmla="*/ 605480 w 13054045"/>
              <a:gd name="connsiteY3" fmla="*/ 6025538 h 6025538"/>
              <a:gd name="connsiteX4" fmla="*/ 0 w 13054045"/>
              <a:gd name="connsiteY4" fmla="*/ 82538 h 6025538"/>
              <a:gd name="connsiteX5" fmla="*/ 1410623 w 13054045"/>
              <a:gd name="connsiteY5" fmla="*/ 22248 h 6025538"/>
              <a:gd name="connsiteX0" fmla="*/ 1410623 w 13054045"/>
              <a:gd name="connsiteY0" fmla="*/ 21786 h 6025076"/>
              <a:gd name="connsiteX1" fmla="*/ 12598213 w 13054045"/>
              <a:gd name="connsiteY1" fmla="*/ 1910683 h 6025076"/>
              <a:gd name="connsiteX2" fmla="*/ 13054045 w 13054045"/>
              <a:gd name="connsiteY2" fmla="*/ 5522829 h 6025076"/>
              <a:gd name="connsiteX3" fmla="*/ 605480 w 13054045"/>
              <a:gd name="connsiteY3" fmla="*/ 6025076 h 6025076"/>
              <a:gd name="connsiteX4" fmla="*/ 0 w 13054045"/>
              <a:gd name="connsiteY4" fmla="*/ 82076 h 6025076"/>
              <a:gd name="connsiteX5" fmla="*/ 1410623 w 13054045"/>
              <a:gd name="connsiteY5" fmla="*/ 21786 h 6025076"/>
              <a:gd name="connsiteX0" fmla="*/ 1410623 w 13054045"/>
              <a:gd name="connsiteY0" fmla="*/ 20930 h 6024220"/>
              <a:gd name="connsiteX1" fmla="*/ 12647789 w 13054045"/>
              <a:gd name="connsiteY1" fmla="*/ 1943786 h 6024220"/>
              <a:gd name="connsiteX2" fmla="*/ 13054045 w 13054045"/>
              <a:gd name="connsiteY2" fmla="*/ 5521973 h 6024220"/>
              <a:gd name="connsiteX3" fmla="*/ 605480 w 13054045"/>
              <a:gd name="connsiteY3" fmla="*/ 6024220 h 6024220"/>
              <a:gd name="connsiteX4" fmla="*/ 0 w 13054045"/>
              <a:gd name="connsiteY4" fmla="*/ 81220 h 6024220"/>
              <a:gd name="connsiteX5" fmla="*/ 1410623 w 13054045"/>
              <a:gd name="connsiteY5" fmla="*/ 20930 h 6024220"/>
              <a:gd name="connsiteX0" fmla="*/ 1410623 w 13146938"/>
              <a:gd name="connsiteY0" fmla="*/ 20930 h 6024220"/>
              <a:gd name="connsiteX1" fmla="*/ 12647789 w 13146938"/>
              <a:gd name="connsiteY1" fmla="*/ 1943786 h 6024220"/>
              <a:gd name="connsiteX2" fmla="*/ 13146938 w 13146938"/>
              <a:gd name="connsiteY2" fmla="*/ 5534169 h 6024220"/>
              <a:gd name="connsiteX3" fmla="*/ 605480 w 13146938"/>
              <a:gd name="connsiteY3" fmla="*/ 6024220 h 6024220"/>
              <a:gd name="connsiteX4" fmla="*/ 0 w 13146938"/>
              <a:gd name="connsiteY4" fmla="*/ 81220 h 6024220"/>
              <a:gd name="connsiteX5" fmla="*/ 1410623 w 13146938"/>
              <a:gd name="connsiteY5" fmla="*/ 20930 h 6024220"/>
              <a:gd name="connsiteX0" fmla="*/ 1410623 w 13146938"/>
              <a:gd name="connsiteY0" fmla="*/ 19617 h 6022907"/>
              <a:gd name="connsiteX1" fmla="*/ 12728684 w 13146938"/>
              <a:gd name="connsiteY1" fmla="*/ 1999904 h 6022907"/>
              <a:gd name="connsiteX2" fmla="*/ 13146938 w 13146938"/>
              <a:gd name="connsiteY2" fmla="*/ 5532856 h 6022907"/>
              <a:gd name="connsiteX3" fmla="*/ 605480 w 13146938"/>
              <a:gd name="connsiteY3" fmla="*/ 6022907 h 6022907"/>
              <a:gd name="connsiteX4" fmla="*/ 0 w 13146938"/>
              <a:gd name="connsiteY4" fmla="*/ 79907 h 6022907"/>
              <a:gd name="connsiteX5" fmla="*/ 1410623 w 13146938"/>
              <a:gd name="connsiteY5" fmla="*/ 19617 h 60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6938" h="6022907">
                <a:moveTo>
                  <a:pt x="1410623" y="19617"/>
                </a:moveTo>
                <a:cubicBezTo>
                  <a:pt x="4386209" y="-130743"/>
                  <a:pt x="9684360" y="588421"/>
                  <a:pt x="12728684" y="1999904"/>
                </a:cubicBezTo>
                <a:lnTo>
                  <a:pt x="13146938" y="5532856"/>
                </a:lnTo>
                <a:lnTo>
                  <a:pt x="605480" y="6022907"/>
                </a:lnTo>
                <a:lnTo>
                  <a:pt x="0" y="79907"/>
                </a:lnTo>
                <a:lnTo>
                  <a:pt x="1410623" y="19617"/>
                </a:lnTo>
                <a:close/>
              </a:path>
            </a:pathLst>
          </a:custGeom>
          <a:gradFill flip="none" rotWithShape="0">
            <a:gsLst>
              <a:gs pos="56000">
                <a:srgbClr val="E9F3E2"/>
              </a:gs>
              <a:gs pos="90000">
                <a:schemeClr val="bg2">
                  <a:alpha val="22000"/>
                </a:schemeClr>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99"/>
          </a:p>
        </p:txBody>
      </p:sp>
      <p:sp>
        <p:nvSpPr>
          <p:cNvPr id="2" name="Title 1">
            <a:extLst>
              <a:ext uri="{FF2B5EF4-FFF2-40B4-BE49-F238E27FC236}">
                <a16:creationId xmlns:a16="http://schemas.microsoft.com/office/drawing/2014/main" id="{23CF0DE4-0FD0-5001-1341-183BB4D34965}"/>
              </a:ext>
            </a:extLst>
          </p:cNvPr>
          <p:cNvSpPr>
            <a:spLocks noGrp="1"/>
          </p:cNvSpPr>
          <p:nvPr>
            <p:ph type="title"/>
          </p:nvPr>
        </p:nvSpPr>
        <p:spPr>
          <a:xfrm>
            <a:off x="538148" y="1527823"/>
            <a:ext cx="4885879" cy="2785145"/>
          </a:xfrm>
        </p:spPr>
        <p:txBody>
          <a:bodyPr anchor="b" anchorCtr="0"/>
          <a:lstStyle>
            <a:lvl1pPr>
              <a:defRPr sz="3799" b="0">
                <a:solidFill>
                  <a:schemeClr val="tx1"/>
                </a:solidFill>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49611813-A346-FCEB-C59E-BDCD1E9D44EA}"/>
              </a:ext>
            </a:extLst>
          </p:cNvPr>
          <p:cNvSpPr>
            <a:spLocks noGrp="1"/>
          </p:cNvSpPr>
          <p:nvPr>
            <p:ph type="body" sz="quarter" idx="10"/>
          </p:nvPr>
        </p:nvSpPr>
        <p:spPr>
          <a:xfrm>
            <a:off x="538148" y="4562475"/>
            <a:ext cx="4733518" cy="1695450"/>
          </a:xfrm>
        </p:spPr>
        <p:txBody>
          <a:bodyPr>
            <a:normAutofit/>
          </a:bodyPr>
          <a:lstStyle>
            <a:lvl1pPr>
              <a:defRPr sz="1999" b="1">
                <a:solidFill>
                  <a:schemeClr val="tx2"/>
                </a:solidFill>
              </a:defRPr>
            </a:lvl1pPr>
          </a:lstStyle>
          <a:p>
            <a:pPr lvl="0"/>
            <a:r>
              <a:rPr lang="en-US"/>
              <a:t>Click to edit Master text styles</a:t>
            </a:r>
          </a:p>
        </p:txBody>
      </p:sp>
      <p:pic>
        <p:nvPicPr>
          <p:cNvPr id="7" name="Picture 6" descr="A black background with blue text&#10;&#10;Description automatically generated">
            <a:extLst>
              <a:ext uri="{FF2B5EF4-FFF2-40B4-BE49-F238E27FC236}">
                <a16:creationId xmlns:a16="http://schemas.microsoft.com/office/drawing/2014/main" id="{4F440AEF-355D-5A27-28F4-9EF8C3101F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7598" y="600075"/>
            <a:ext cx="859835" cy="667736"/>
          </a:xfrm>
          <a:prstGeom prst="rect">
            <a:avLst/>
          </a:prstGeom>
        </p:spPr>
      </p:pic>
      <p:cxnSp>
        <p:nvCxnSpPr>
          <p:cNvPr id="8" name="Straight Connector 7">
            <a:extLst>
              <a:ext uri="{FF2B5EF4-FFF2-40B4-BE49-F238E27FC236}">
                <a16:creationId xmlns:a16="http://schemas.microsoft.com/office/drawing/2014/main" id="{0BF8A886-EC2D-D938-88D2-DF30B2183FA6}"/>
              </a:ext>
            </a:extLst>
          </p:cNvPr>
          <p:cNvCxnSpPr>
            <a:cxnSpLocks/>
          </p:cNvCxnSpPr>
          <p:nvPr/>
        </p:nvCxnSpPr>
        <p:spPr>
          <a:xfrm flipH="1">
            <a:off x="627094" y="4446104"/>
            <a:ext cx="4339853" cy="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3" name="Text Placeholder 4">
            <a:extLst>
              <a:ext uri="{FF2B5EF4-FFF2-40B4-BE49-F238E27FC236}">
                <a16:creationId xmlns:a16="http://schemas.microsoft.com/office/drawing/2014/main" id="{1C820E49-A9A0-6BC4-081B-987CFCDA4ED4}"/>
              </a:ext>
            </a:extLst>
          </p:cNvPr>
          <p:cNvSpPr>
            <a:spLocks noGrp="1"/>
          </p:cNvSpPr>
          <p:nvPr>
            <p:ph type="body" sz="quarter" idx="15"/>
          </p:nvPr>
        </p:nvSpPr>
        <p:spPr>
          <a:xfrm>
            <a:off x="6474248" y="1030148"/>
            <a:ext cx="4993276" cy="5016018"/>
          </a:xfrm>
        </p:spPr>
        <p:txBody>
          <a:bodyPr anchor="ctr" anchorCtr="0">
            <a:noAutofit/>
          </a:bodyPr>
          <a:lstStyle>
            <a:lvl1pPr marL="246814" indent="-246814">
              <a:lnSpc>
                <a:spcPts val="2499"/>
              </a:lnSpc>
              <a:spcBef>
                <a:spcPts val="2199"/>
              </a:spcBef>
              <a:buClr>
                <a:schemeClr val="tx2"/>
              </a:buClr>
              <a:buFont typeface="Arial" panose="020B0604020202020204" pitchFamily="34" charset="0"/>
              <a:buChar char="•"/>
              <a:defRPr sz="2399"/>
            </a:lvl1pPr>
            <a:lvl5pPr>
              <a:defRPr/>
            </a:lvl5pPr>
          </a:lstStyle>
          <a:p>
            <a:pPr lvl="0"/>
            <a:r>
              <a:rPr lang="en-US"/>
              <a:t>Click to edit Master text styles</a:t>
            </a:r>
          </a:p>
        </p:txBody>
      </p:sp>
    </p:spTree>
    <p:extLst>
      <p:ext uri="{BB962C8B-B14F-4D97-AF65-F5344CB8AC3E}">
        <p14:creationId xmlns:p14="http://schemas.microsoft.com/office/powerpoint/2010/main" val="328904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671D-3E99-E01B-4DB1-0A8AE20C9A56}"/>
              </a:ext>
            </a:extLst>
          </p:cNvPr>
          <p:cNvSpPr>
            <a:spLocks noGrp="1"/>
          </p:cNvSpPr>
          <p:nvPr>
            <p:ph type="title"/>
          </p:nvPr>
        </p:nvSpPr>
        <p:spPr>
          <a:xfrm>
            <a:off x="604000" y="371091"/>
            <a:ext cx="10344177" cy="355078"/>
          </a:xfrm>
        </p:spPr>
        <p:txBody>
          <a:bodyPr/>
          <a:lstStyle>
            <a:lvl1pPr>
              <a:defRPr sz="2199"/>
            </a:lvl1pPr>
          </a:lstStyle>
          <a:p>
            <a:r>
              <a:rPr lang="en-US" dirty="0"/>
              <a:t>Click to edit Master title style</a:t>
            </a:r>
          </a:p>
        </p:txBody>
      </p:sp>
      <p:sp>
        <p:nvSpPr>
          <p:cNvPr id="7" name="Picture Placeholder 6">
            <a:extLst>
              <a:ext uri="{FF2B5EF4-FFF2-40B4-BE49-F238E27FC236}">
                <a16:creationId xmlns:a16="http://schemas.microsoft.com/office/drawing/2014/main" id="{58872334-54CC-896B-A27E-9C23F00AA6E5}"/>
              </a:ext>
            </a:extLst>
          </p:cNvPr>
          <p:cNvSpPr>
            <a:spLocks noGrp="1"/>
          </p:cNvSpPr>
          <p:nvPr>
            <p:ph type="pic" sz="quarter" idx="12"/>
          </p:nvPr>
        </p:nvSpPr>
        <p:spPr>
          <a:xfrm>
            <a:off x="734821" y="2142505"/>
            <a:ext cx="4521609" cy="3956671"/>
          </a:xfrm>
        </p:spPr>
        <p:txBody>
          <a:bodyPr/>
          <a:lstStyle/>
          <a:p>
            <a:r>
              <a:rPr lang="en-US"/>
              <a:t>Click icon to add picture</a:t>
            </a:r>
          </a:p>
        </p:txBody>
      </p:sp>
      <p:sp>
        <p:nvSpPr>
          <p:cNvPr id="9" name="Text Placeholder 8">
            <a:extLst>
              <a:ext uri="{FF2B5EF4-FFF2-40B4-BE49-F238E27FC236}">
                <a16:creationId xmlns:a16="http://schemas.microsoft.com/office/drawing/2014/main" id="{30287E17-F574-950A-376A-B6787261ED38}"/>
              </a:ext>
            </a:extLst>
          </p:cNvPr>
          <p:cNvSpPr>
            <a:spLocks noGrp="1"/>
          </p:cNvSpPr>
          <p:nvPr>
            <p:ph type="body" sz="quarter" idx="13"/>
          </p:nvPr>
        </p:nvSpPr>
        <p:spPr>
          <a:xfrm>
            <a:off x="604000" y="721522"/>
            <a:ext cx="6597518" cy="354013"/>
          </a:xfrm>
        </p:spPr>
        <p:txBody>
          <a:bodyPr>
            <a:noAutofit/>
          </a:bodyPr>
          <a:lstStyle>
            <a:lvl1pPr>
              <a:defRPr sz="1999">
                <a:solidFill>
                  <a:schemeClr val="tx1">
                    <a:lumMod val="50000"/>
                    <a:lumOff val="50000"/>
                  </a:schemeClr>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6CE20FB2-9D85-9020-455D-7258BCBDF4F2}"/>
              </a:ext>
            </a:extLst>
          </p:cNvPr>
          <p:cNvSpPr>
            <a:spLocks noGrp="1"/>
          </p:cNvSpPr>
          <p:nvPr>
            <p:ph type="body" sz="quarter" idx="14"/>
          </p:nvPr>
        </p:nvSpPr>
        <p:spPr>
          <a:xfrm>
            <a:off x="5640052" y="2142504"/>
            <a:ext cx="5441322"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3" name="Slide Number Placeholder 3">
            <a:extLst>
              <a:ext uri="{FF2B5EF4-FFF2-40B4-BE49-F238E27FC236}">
                <a16:creationId xmlns:a16="http://schemas.microsoft.com/office/drawing/2014/main" id="{733CF3D0-BC91-5A87-2145-F610A13CDEB1}"/>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105618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1E03-B5FF-DDFF-7CE4-5883A0013D66}"/>
              </a:ext>
            </a:extLst>
          </p:cNvPr>
          <p:cNvSpPr>
            <a:spLocks noGrp="1"/>
          </p:cNvSpPr>
          <p:nvPr>
            <p:ph type="title"/>
          </p:nvPr>
        </p:nvSpPr>
        <p:spPr/>
        <p:txBody>
          <a:bodyPr/>
          <a:lstStyle/>
          <a:p>
            <a:r>
              <a:rPr lang="en-US"/>
              <a:t>Click to edit Master title style</a:t>
            </a:r>
          </a:p>
        </p:txBody>
      </p:sp>
      <p:sp>
        <p:nvSpPr>
          <p:cNvPr id="5" name="Picture Placeholder 6">
            <a:extLst>
              <a:ext uri="{FF2B5EF4-FFF2-40B4-BE49-F238E27FC236}">
                <a16:creationId xmlns:a16="http://schemas.microsoft.com/office/drawing/2014/main" id="{112603D8-CE5C-39F4-2CDD-7D2406C0BF33}"/>
              </a:ext>
            </a:extLst>
          </p:cNvPr>
          <p:cNvSpPr>
            <a:spLocks noGrp="1"/>
          </p:cNvSpPr>
          <p:nvPr>
            <p:ph type="pic" sz="quarter" idx="12"/>
          </p:nvPr>
        </p:nvSpPr>
        <p:spPr>
          <a:xfrm>
            <a:off x="734821" y="2142505"/>
            <a:ext cx="4521609" cy="3956671"/>
          </a:xfrm>
        </p:spPr>
        <p:txBody>
          <a:bodyPr/>
          <a:lstStyle/>
          <a:p>
            <a:r>
              <a:rPr lang="en-US"/>
              <a:t>Click icon to add picture</a:t>
            </a:r>
          </a:p>
        </p:txBody>
      </p:sp>
      <p:sp>
        <p:nvSpPr>
          <p:cNvPr id="6" name="Text Placeholder 4">
            <a:extLst>
              <a:ext uri="{FF2B5EF4-FFF2-40B4-BE49-F238E27FC236}">
                <a16:creationId xmlns:a16="http://schemas.microsoft.com/office/drawing/2014/main" id="{ACDA71D0-A3E2-3C87-5122-D759473FE95A}"/>
              </a:ext>
            </a:extLst>
          </p:cNvPr>
          <p:cNvSpPr>
            <a:spLocks noGrp="1"/>
          </p:cNvSpPr>
          <p:nvPr>
            <p:ph type="body" sz="quarter" idx="13"/>
          </p:nvPr>
        </p:nvSpPr>
        <p:spPr>
          <a:xfrm>
            <a:off x="5640052" y="2142504"/>
            <a:ext cx="5441322"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3" name="Slide Number Placeholder 3">
            <a:extLst>
              <a:ext uri="{FF2B5EF4-FFF2-40B4-BE49-F238E27FC236}">
                <a16:creationId xmlns:a16="http://schemas.microsoft.com/office/drawing/2014/main" id="{F2D4541B-F7F1-F277-BB1A-C2B895082D3E}"/>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1099625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872334-54CC-896B-A27E-9C23F00AA6E5}"/>
              </a:ext>
            </a:extLst>
          </p:cNvPr>
          <p:cNvSpPr>
            <a:spLocks noGrp="1"/>
          </p:cNvSpPr>
          <p:nvPr>
            <p:ph type="pic" sz="quarter" idx="12"/>
          </p:nvPr>
        </p:nvSpPr>
        <p:spPr>
          <a:xfrm>
            <a:off x="734821" y="2195513"/>
            <a:ext cx="4521609" cy="3903662"/>
          </a:xfrm>
        </p:spPr>
        <p:txBody>
          <a:bodyPr/>
          <a:lstStyle/>
          <a:p>
            <a:r>
              <a:rPr lang="en-US"/>
              <a:t>Click icon to add picture</a:t>
            </a:r>
          </a:p>
        </p:txBody>
      </p:sp>
      <p:sp>
        <p:nvSpPr>
          <p:cNvPr id="6" name="Text Placeholder 5">
            <a:extLst>
              <a:ext uri="{FF2B5EF4-FFF2-40B4-BE49-F238E27FC236}">
                <a16:creationId xmlns:a16="http://schemas.microsoft.com/office/drawing/2014/main" id="{4E286D12-7A1C-8B87-045C-E2085682C478}"/>
              </a:ext>
            </a:extLst>
          </p:cNvPr>
          <p:cNvSpPr>
            <a:spLocks noGrp="1"/>
          </p:cNvSpPr>
          <p:nvPr>
            <p:ph type="body" sz="quarter" idx="13"/>
          </p:nvPr>
        </p:nvSpPr>
        <p:spPr>
          <a:xfrm>
            <a:off x="5632571" y="2195514"/>
            <a:ext cx="5467513" cy="678315"/>
          </a:xfrm>
        </p:spPr>
        <p:txBody>
          <a:bodyPr>
            <a:normAutofit/>
          </a:bodyPr>
          <a:lstStyle>
            <a:lvl1pPr>
              <a:defRPr sz="1999" b="1">
                <a:solidFill>
                  <a:schemeClr val="tx2"/>
                </a:solidFill>
              </a:defRPr>
            </a:lvl1pPr>
          </a:lstStyle>
          <a:p>
            <a:pPr lvl="0"/>
            <a:r>
              <a:rPr lang="en-US"/>
              <a:t>Click to edit Master text styles</a:t>
            </a:r>
          </a:p>
        </p:txBody>
      </p:sp>
      <p:sp>
        <p:nvSpPr>
          <p:cNvPr id="8" name="Title 1">
            <a:extLst>
              <a:ext uri="{FF2B5EF4-FFF2-40B4-BE49-F238E27FC236}">
                <a16:creationId xmlns:a16="http://schemas.microsoft.com/office/drawing/2014/main" id="{C022C778-120A-CAD8-23AA-B1BEAF039435}"/>
              </a:ext>
            </a:extLst>
          </p:cNvPr>
          <p:cNvSpPr>
            <a:spLocks noGrp="1"/>
          </p:cNvSpPr>
          <p:nvPr>
            <p:ph type="title"/>
          </p:nvPr>
        </p:nvSpPr>
        <p:spPr>
          <a:xfrm>
            <a:off x="604000" y="371091"/>
            <a:ext cx="10344177" cy="355078"/>
          </a:xfrm>
        </p:spPr>
        <p:txBody>
          <a:bodyPr/>
          <a:lstStyle>
            <a:lvl1pPr>
              <a:defRPr sz="2199"/>
            </a:lvl1pPr>
          </a:lstStyle>
          <a:p>
            <a:r>
              <a:rPr lang="en-US"/>
              <a:t>Click to edit Master title style</a:t>
            </a:r>
          </a:p>
        </p:txBody>
      </p:sp>
      <p:sp>
        <p:nvSpPr>
          <p:cNvPr id="9" name="Text Placeholder 8">
            <a:extLst>
              <a:ext uri="{FF2B5EF4-FFF2-40B4-BE49-F238E27FC236}">
                <a16:creationId xmlns:a16="http://schemas.microsoft.com/office/drawing/2014/main" id="{4C361C3A-A7CD-5D9D-9577-A723E9302125}"/>
              </a:ext>
            </a:extLst>
          </p:cNvPr>
          <p:cNvSpPr>
            <a:spLocks noGrp="1"/>
          </p:cNvSpPr>
          <p:nvPr>
            <p:ph type="body" sz="quarter" idx="14"/>
          </p:nvPr>
        </p:nvSpPr>
        <p:spPr>
          <a:xfrm>
            <a:off x="604000" y="713358"/>
            <a:ext cx="6597518" cy="354013"/>
          </a:xfrm>
        </p:spPr>
        <p:txBody>
          <a:bodyPr>
            <a:noAutofit/>
          </a:bodyPr>
          <a:lstStyle>
            <a:lvl1pPr>
              <a:defRPr sz="1999">
                <a:solidFill>
                  <a:schemeClr val="tx1">
                    <a:lumMod val="50000"/>
                    <a:lumOff val="50000"/>
                  </a:schemeClr>
                </a:solidFill>
              </a:defRPr>
            </a:lvl1pPr>
          </a:lstStyle>
          <a:p>
            <a:pPr lvl="0"/>
            <a:r>
              <a:rPr lang="en-US"/>
              <a:t>Click to edit Master text styles</a:t>
            </a:r>
          </a:p>
        </p:txBody>
      </p:sp>
      <p:sp>
        <p:nvSpPr>
          <p:cNvPr id="2" name="Text Placeholder 4">
            <a:extLst>
              <a:ext uri="{FF2B5EF4-FFF2-40B4-BE49-F238E27FC236}">
                <a16:creationId xmlns:a16="http://schemas.microsoft.com/office/drawing/2014/main" id="{31ED6280-6829-A65D-9235-0BBEDE463371}"/>
              </a:ext>
            </a:extLst>
          </p:cNvPr>
          <p:cNvSpPr>
            <a:spLocks noGrp="1"/>
          </p:cNvSpPr>
          <p:nvPr>
            <p:ph type="body" sz="quarter" idx="15"/>
          </p:nvPr>
        </p:nvSpPr>
        <p:spPr>
          <a:xfrm>
            <a:off x="5640052" y="2873829"/>
            <a:ext cx="5441322" cy="3172337"/>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3" name="Slide Number Placeholder 3">
            <a:extLst>
              <a:ext uri="{FF2B5EF4-FFF2-40B4-BE49-F238E27FC236}">
                <a16:creationId xmlns:a16="http://schemas.microsoft.com/office/drawing/2014/main" id="{07957A9B-C24C-A82F-0828-CBE9763C900C}"/>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1029663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C10B-D44A-99E7-52BC-BF7681F8464C}"/>
              </a:ext>
            </a:extLst>
          </p:cNvPr>
          <p:cNvSpPr>
            <a:spLocks noGrp="1"/>
          </p:cNvSpPr>
          <p:nvPr>
            <p:ph type="title"/>
          </p:nvPr>
        </p:nvSpPr>
        <p:spPr>
          <a:xfrm>
            <a:off x="604000" y="0"/>
            <a:ext cx="10344177" cy="1322614"/>
          </a:xfrm>
        </p:spPr>
        <p:txBody>
          <a:bodyPr anchor="ctr" anchorCtr="0"/>
          <a:lstStyle/>
          <a:p>
            <a:r>
              <a:rPr lang="en-US"/>
              <a:t>Click to edit Master title style</a:t>
            </a:r>
          </a:p>
        </p:txBody>
      </p:sp>
      <p:sp>
        <p:nvSpPr>
          <p:cNvPr id="5" name="Picture Placeholder 6">
            <a:extLst>
              <a:ext uri="{FF2B5EF4-FFF2-40B4-BE49-F238E27FC236}">
                <a16:creationId xmlns:a16="http://schemas.microsoft.com/office/drawing/2014/main" id="{AB0B1624-B47B-B818-B3E0-1AA880200570}"/>
              </a:ext>
            </a:extLst>
          </p:cNvPr>
          <p:cNvSpPr>
            <a:spLocks noGrp="1"/>
          </p:cNvSpPr>
          <p:nvPr>
            <p:ph type="pic" sz="quarter" idx="12"/>
          </p:nvPr>
        </p:nvSpPr>
        <p:spPr>
          <a:xfrm>
            <a:off x="734821" y="2195513"/>
            <a:ext cx="4521609" cy="3903662"/>
          </a:xfrm>
        </p:spPr>
        <p:txBody>
          <a:bodyPr/>
          <a:lstStyle/>
          <a:p>
            <a:r>
              <a:rPr lang="en-US"/>
              <a:t>Click icon to add picture</a:t>
            </a:r>
          </a:p>
        </p:txBody>
      </p:sp>
      <p:sp>
        <p:nvSpPr>
          <p:cNvPr id="7" name="Text Placeholder 5">
            <a:extLst>
              <a:ext uri="{FF2B5EF4-FFF2-40B4-BE49-F238E27FC236}">
                <a16:creationId xmlns:a16="http://schemas.microsoft.com/office/drawing/2014/main" id="{A2E7984E-658D-26AC-04F2-416486414973}"/>
              </a:ext>
            </a:extLst>
          </p:cNvPr>
          <p:cNvSpPr>
            <a:spLocks noGrp="1"/>
          </p:cNvSpPr>
          <p:nvPr>
            <p:ph type="body" sz="quarter" idx="13"/>
          </p:nvPr>
        </p:nvSpPr>
        <p:spPr>
          <a:xfrm>
            <a:off x="5632571" y="2195514"/>
            <a:ext cx="5467513" cy="678315"/>
          </a:xfrm>
        </p:spPr>
        <p:txBody>
          <a:bodyPr>
            <a:normAutofit/>
          </a:bodyPr>
          <a:lstStyle>
            <a:lvl1pPr>
              <a:defRPr sz="1999" b="1">
                <a:solidFill>
                  <a:schemeClr val="tx2"/>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6095E7F0-6663-D00A-6911-4893EEDBC5C7}"/>
              </a:ext>
            </a:extLst>
          </p:cNvPr>
          <p:cNvSpPr>
            <a:spLocks noGrp="1"/>
          </p:cNvSpPr>
          <p:nvPr>
            <p:ph type="body" sz="quarter" idx="15"/>
          </p:nvPr>
        </p:nvSpPr>
        <p:spPr>
          <a:xfrm>
            <a:off x="5640052" y="2873829"/>
            <a:ext cx="5441322" cy="3172337"/>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3" name="Slide Number Placeholder 3">
            <a:extLst>
              <a:ext uri="{FF2B5EF4-FFF2-40B4-BE49-F238E27FC236}">
                <a16:creationId xmlns:a16="http://schemas.microsoft.com/office/drawing/2014/main" id="{2A60875C-3657-C459-0550-63326BC80B30}"/>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3959749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AAC5-636A-AABB-481E-D2C6798CD760}"/>
              </a:ext>
            </a:extLst>
          </p:cNvPr>
          <p:cNvSpPr>
            <a:spLocks noGrp="1"/>
          </p:cNvSpPr>
          <p:nvPr>
            <p:ph type="title"/>
          </p:nvPr>
        </p:nvSpPr>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A938815C-4369-43D4-580D-DC3A346F21A1}"/>
              </a:ext>
            </a:extLst>
          </p:cNvPr>
          <p:cNvCxnSpPr>
            <a:cxnSpLocks/>
          </p:cNvCxnSpPr>
          <p:nvPr/>
        </p:nvCxnSpPr>
        <p:spPr>
          <a:xfrm>
            <a:off x="5807344" y="2093844"/>
            <a:ext cx="0" cy="3571461"/>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F44EDD85-6546-151F-884E-B9D8AA1A0124}"/>
              </a:ext>
            </a:extLst>
          </p:cNvPr>
          <p:cNvSpPr>
            <a:spLocks noGrp="1"/>
          </p:cNvSpPr>
          <p:nvPr>
            <p:ph type="body" sz="quarter" idx="11"/>
          </p:nvPr>
        </p:nvSpPr>
        <p:spPr>
          <a:xfrm>
            <a:off x="604001"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9" name="Text Placeholder 4">
            <a:extLst>
              <a:ext uri="{FF2B5EF4-FFF2-40B4-BE49-F238E27FC236}">
                <a16:creationId xmlns:a16="http://schemas.microsoft.com/office/drawing/2014/main" id="{AEA22866-5D06-3137-121A-66E5460EBE86}"/>
              </a:ext>
            </a:extLst>
          </p:cNvPr>
          <p:cNvSpPr>
            <a:spLocks noGrp="1"/>
          </p:cNvSpPr>
          <p:nvPr>
            <p:ph type="body" sz="quarter" idx="12"/>
          </p:nvPr>
        </p:nvSpPr>
        <p:spPr>
          <a:xfrm>
            <a:off x="6094412" y="2142504"/>
            <a:ext cx="4986961" cy="3903662"/>
          </a:xfrm>
        </p:spPr>
        <p:txBody>
          <a:bodyPr>
            <a:noAutofit/>
          </a:bodyPr>
          <a:lstStyle>
            <a:lvl1pPr marL="246814" indent="-246814">
              <a:lnSpc>
                <a:spcPts val="2199"/>
              </a:lnSpc>
              <a:buClr>
                <a:schemeClr val="tx2"/>
              </a:buClr>
              <a:buFont typeface="Arial" panose="020B0604020202020204" pitchFamily="34" charset="0"/>
              <a:buChar char="•"/>
              <a:defRPr sz="1799"/>
            </a:lvl1pPr>
            <a:lvl5pPr>
              <a:defRPr/>
            </a:lvl5pPr>
          </a:lstStyle>
          <a:p>
            <a:pPr lvl="0"/>
            <a:r>
              <a:rPr lang="en-US"/>
              <a:t>Click to edit Master text styles</a:t>
            </a:r>
          </a:p>
        </p:txBody>
      </p:sp>
      <p:sp>
        <p:nvSpPr>
          <p:cNvPr id="3" name="Slide Number Placeholder 3">
            <a:extLst>
              <a:ext uri="{FF2B5EF4-FFF2-40B4-BE49-F238E27FC236}">
                <a16:creationId xmlns:a16="http://schemas.microsoft.com/office/drawing/2014/main" id="{F1C66E59-99B9-BD21-E6F4-D8A18B9F4B2B}"/>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2046982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rt Art / Infographic">
    <p:bg>
      <p:bgPr>
        <a:gradFill flip="none" rotWithShape="1">
          <a:gsLst>
            <a:gs pos="0">
              <a:srgbClr val="E9F3E2">
                <a:alpha val="19000"/>
              </a:srgbClr>
            </a:gs>
            <a:gs pos="100000">
              <a:schemeClr val="bg2">
                <a:alpha val="35000"/>
              </a:schemeClr>
            </a:gs>
          </a:gsLst>
          <a:lin ang="3000000" scaled="0"/>
          <a:tileRect/>
        </a:gradFill>
        <a:effectLst/>
      </p:bgPr>
    </p:bg>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FD209DD8-14C0-69F8-C90F-80299CC7EF94}"/>
              </a:ext>
            </a:extLst>
          </p:cNvPr>
          <p:cNvSpPr>
            <a:spLocks noGrp="1"/>
          </p:cNvSpPr>
          <p:nvPr>
            <p:ph type="dgm" sz="quarter" idx="11"/>
          </p:nvPr>
        </p:nvSpPr>
        <p:spPr>
          <a:xfrm>
            <a:off x="669751" y="2073729"/>
            <a:ext cx="10765435" cy="4000046"/>
          </a:xfrm>
        </p:spPr>
        <p:txBody>
          <a:bodyPr/>
          <a:lstStyle/>
          <a:p>
            <a:r>
              <a:rPr lang="en-US"/>
              <a:t>Click icon to add SmartArt graphic</a:t>
            </a:r>
          </a:p>
        </p:txBody>
      </p:sp>
      <p:sp>
        <p:nvSpPr>
          <p:cNvPr id="8" name="Title 1">
            <a:extLst>
              <a:ext uri="{FF2B5EF4-FFF2-40B4-BE49-F238E27FC236}">
                <a16:creationId xmlns:a16="http://schemas.microsoft.com/office/drawing/2014/main" id="{F9E741E7-E2B7-452E-EA64-CAF9AFD167D9}"/>
              </a:ext>
            </a:extLst>
          </p:cNvPr>
          <p:cNvSpPr>
            <a:spLocks noGrp="1"/>
          </p:cNvSpPr>
          <p:nvPr>
            <p:ph type="title"/>
          </p:nvPr>
        </p:nvSpPr>
        <p:spPr>
          <a:xfrm>
            <a:off x="604000" y="371091"/>
            <a:ext cx="10344177" cy="355078"/>
          </a:xfrm>
        </p:spPr>
        <p:txBody>
          <a:bodyPr/>
          <a:lstStyle>
            <a:lvl1pPr>
              <a:defRPr sz="2199"/>
            </a:lvl1pPr>
          </a:lstStyle>
          <a:p>
            <a:r>
              <a:rPr lang="en-US"/>
              <a:t>Click to edit Master title style</a:t>
            </a:r>
          </a:p>
        </p:txBody>
      </p:sp>
      <p:sp>
        <p:nvSpPr>
          <p:cNvPr id="9" name="Text Placeholder 8">
            <a:extLst>
              <a:ext uri="{FF2B5EF4-FFF2-40B4-BE49-F238E27FC236}">
                <a16:creationId xmlns:a16="http://schemas.microsoft.com/office/drawing/2014/main" id="{55633708-8D57-D9B2-49DC-40B6F6941FCA}"/>
              </a:ext>
            </a:extLst>
          </p:cNvPr>
          <p:cNvSpPr>
            <a:spLocks noGrp="1"/>
          </p:cNvSpPr>
          <p:nvPr>
            <p:ph type="body" sz="quarter" idx="13"/>
          </p:nvPr>
        </p:nvSpPr>
        <p:spPr>
          <a:xfrm>
            <a:off x="604000" y="721522"/>
            <a:ext cx="6597518" cy="354013"/>
          </a:xfrm>
        </p:spPr>
        <p:txBody>
          <a:bodyPr>
            <a:noAutofit/>
          </a:bodyPr>
          <a:lstStyle>
            <a:lvl1pPr>
              <a:defRPr sz="1999">
                <a:solidFill>
                  <a:schemeClr val="tx1">
                    <a:lumMod val="50000"/>
                    <a:lumOff val="50000"/>
                  </a:schemeClr>
                </a:solidFill>
              </a:defRPr>
            </a:lvl1pPr>
          </a:lstStyle>
          <a:p>
            <a:pPr lvl="0"/>
            <a:r>
              <a:rPr lang="en-US"/>
              <a:t>Click to edit Master text styles</a:t>
            </a:r>
          </a:p>
        </p:txBody>
      </p:sp>
      <p:sp>
        <p:nvSpPr>
          <p:cNvPr id="2" name="Slide Number Placeholder 3">
            <a:extLst>
              <a:ext uri="{FF2B5EF4-FFF2-40B4-BE49-F238E27FC236}">
                <a16:creationId xmlns:a16="http://schemas.microsoft.com/office/drawing/2014/main" id="{03872C23-587A-2749-0556-7606CD0DE4FF}"/>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spTree>
    <p:extLst>
      <p:ext uri="{BB962C8B-B14F-4D97-AF65-F5344CB8AC3E}">
        <p14:creationId xmlns:p14="http://schemas.microsoft.com/office/powerpoint/2010/main" val="2431776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9F3E2">
                <a:alpha val="19000"/>
              </a:srgbClr>
            </a:gs>
            <a:gs pos="100000">
              <a:schemeClr val="bg2">
                <a:alpha val="35000"/>
              </a:schemeClr>
            </a:gs>
          </a:gsLst>
          <a:lin ang="30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CBC65D-4EDB-6791-0329-B5E57929B2CF}"/>
              </a:ext>
            </a:extLst>
          </p:cNvPr>
          <p:cNvSpPr/>
          <p:nvPr/>
        </p:nvSpPr>
        <p:spPr>
          <a:xfrm>
            <a:off x="0" y="1"/>
            <a:ext cx="12188825" cy="1825623"/>
          </a:xfrm>
          <a:custGeom>
            <a:avLst/>
            <a:gdLst>
              <a:gd name="connsiteX0" fmla="*/ 0 w 12192000"/>
              <a:gd name="connsiteY0" fmla="*/ 0 h 1191986"/>
              <a:gd name="connsiteX1" fmla="*/ 12192000 w 12192000"/>
              <a:gd name="connsiteY1" fmla="*/ 0 h 1191986"/>
              <a:gd name="connsiteX2" fmla="*/ 12192000 w 12192000"/>
              <a:gd name="connsiteY2" fmla="*/ 1191986 h 1191986"/>
              <a:gd name="connsiteX3" fmla="*/ 0 w 12192000"/>
              <a:gd name="connsiteY3" fmla="*/ 1191986 h 1191986"/>
              <a:gd name="connsiteX4" fmla="*/ 0 w 12192000"/>
              <a:gd name="connsiteY4" fmla="*/ 0 h 1191986"/>
              <a:gd name="connsiteX0" fmla="*/ 0 w 12192000"/>
              <a:gd name="connsiteY0" fmla="*/ 0 h 1551215"/>
              <a:gd name="connsiteX1" fmla="*/ 12192000 w 12192000"/>
              <a:gd name="connsiteY1" fmla="*/ 0 h 1551215"/>
              <a:gd name="connsiteX2" fmla="*/ 12175671 w 12192000"/>
              <a:gd name="connsiteY2" fmla="*/ 1551215 h 1551215"/>
              <a:gd name="connsiteX3" fmla="*/ 0 w 12192000"/>
              <a:gd name="connsiteY3" fmla="*/ 1191986 h 1551215"/>
              <a:gd name="connsiteX4" fmla="*/ 0 w 12192000"/>
              <a:gd name="connsiteY4" fmla="*/ 0 h 1551215"/>
              <a:gd name="connsiteX0" fmla="*/ 0 w 12192000"/>
              <a:gd name="connsiteY0" fmla="*/ 0 h 1551215"/>
              <a:gd name="connsiteX1" fmla="*/ 12192000 w 12192000"/>
              <a:gd name="connsiteY1" fmla="*/ 0 h 1551215"/>
              <a:gd name="connsiteX2" fmla="*/ 12175671 w 12192000"/>
              <a:gd name="connsiteY2" fmla="*/ 1551215 h 1551215"/>
              <a:gd name="connsiteX3" fmla="*/ 0 w 12192000"/>
              <a:gd name="connsiteY3" fmla="*/ 1191986 h 1551215"/>
              <a:gd name="connsiteX4" fmla="*/ 0 w 12192000"/>
              <a:gd name="connsiteY4" fmla="*/ 0 h 1551215"/>
              <a:gd name="connsiteX0" fmla="*/ 0 w 12192000"/>
              <a:gd name="connsiteY0" fmla="*/ 0 h 1551215"/>
              <a:gd name="connsiteX1" fmla="*/ 12192000 w 12192000"/>
              <a:gd name="connsiteY1" fmla="*/ 0 h 1551215"/>
              <a:gd name="connsiteX2" fmla="*/ 12175671 w 12192000"/>
              <a:gd name="connsiteY2" fmla="*/ 1551215 h 1551215"/>
              <a:gd name="connsiteX3" fmla="*/ 0 w 12192000"/>
              <a:gd name="connsiteY3" fmla="*/ 1191986 h 1551215"/>
              <a:gd name="connsiteX4" fmla="*/ 0 w 12192000"/>
              <a:gd name="connsiteY4" fmla="*/ 0 h 1551215"/>
              <a:gd name="connsiteX0" fmla="*/ 0 w 12192000"/>
              <a:gd name="connsiteY0" fmla="*/ 0 h 1551215"/>
              <a:gd name="connsiteX1" fmla="*/ 12192000 w 12192000"/>
              <a:gd name="connsiteY1" fmla="*/ 0 h 1551215"/>
              <a:gd name="connsiteX2" fmla="*/ 12175671 w 12192000"/>
              <a:gd name="connsiteY2" fmla="*/ 1551215 h 1551215"/>
              <a:gd name="connsiteX3" fmla="*/ 8164 w 12192000"/>
              <a:gd name="connsiteY3" fmla="*/ 1143000 h 1551215"/>
              <a:gd name="connsiteX4" fmla="*/ 0 w 12192000"/>
              <a:gd name="connsiteY4" fmla="*/ 0 h 155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51215">
                <a:moveTo>
                  <a:pt x="0" y="0"/>
                </a:moveTo>
                <a:lnTo>
                  <a:pt x="12192000" y="0"/>
                </a:lnTo>
                <a:lnTo>
                  <a:pt x="12175671" y="1551215"/>
                </a:lnTo>
                <a:cubicBezTo>
                  <a:pt x="6974114" y="1055915"/>
                  <a:pt x="1895021" y="1099458"/>
                  <a:pt x="8164" y="1143000"/>
                </a:cubicBezTo>
                <a:cubicBezTo>
                  <a:pt x="5443" y="762000"/>
                  <a:pt x="2721" y="381000"/>
                  <a:pt x="0" y="0"/>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Text Placeholder 2">
            <a:extLst>
              <a:ext uri="{FF2B5EF4-FFF2-40B4-BE49-F238E27FC236}">
                <a16:creationId xmlns:a16="http://schemas.microsoft.com/office/drawing/2014/main" id="{AEC17FE8-E458-5720-9249-C70990C12FBA}"/>
              </a:ext>
            </a:extLst>
          </p:cNvPr>
          <p:cNvSpPr>
            <a:spLocks noGrp="1"/>
          </p:cNvSpPr>
          <p:nvPr>
            <p:ph type="body" idx="1"/>
          </p:nvPr>
        </p:nvSpPr>
        <p:spPr>
          <a:xfrm>
            <a:off x="604000" y="1825625"/>
            <a:ext cx="107468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ack background with blue text&#10;&#10;Description automatically generated">
            <a:extLst>
              <a:ext uri="{FF2B5EF4-FFF2-40B4-BE49-F238E27FC236}">
                <a16:creationId xmlns:a16="http://schemas.microsoft.com/office/drawing/2014/main" id="{9BD2B7C6-D8A1-4C41-1392-3EB383987401}"/>
              </a:ext>
            </a:extLst>
          </p:cNvPr>
          <p:cNvPicPr>
            <a:picLocks noChangeAspect="1"/>
          </p:cNvPicPr>
          <p:nvPr/>
        </p:nvPicPr>
        <p:blipFill rotWithShape="1">
          <a:blip r:embed="rId28" cstate="hqprint">
            <a:extLst>
              <a:ext uri="{28A0092B-C50C-407E-A947-70E740481C1C}">
                <a14:useLocalDpi xmlns:a14="http://schemas.microsoft.com/office/drawing/2010/main"/>
              </a:ext>
            </a:extLst>
          </a:blip>
          <a:srcRect/>
          <a:stretch/>
        </p:blipFill>
        <p:spPr>
          <a:xfrm>
            <a:off x="11018916" y="348039"/>
            <a:ext cx="859835" cy="667736"/>
          </a:xfrm>
          <a:prstGeom prst="rect">
            <a:avLst/>
          </a:prstGeom>
        </p:spPr>
      </p:pic>
      <p:cxnSp>
        <p:nvCxnSpPr>
          <p:cNvPr id="13" name="Straight Connector 12">
            <a:extLst>
              <a:ext uri="{FF2B5EF4-FFF2-40B4-BE49-F238E27FC236}">
                <a16:creationId xmlns:a16="http://schemas.microsoft.com/office/drawing/2014/main" id="{74944D57-7F47-CB8A-538B-0850F36C5227}"/>
              </a:ext>
            </a:extLst>
          </p:cNvPr>
          <p:cNvCxnSpPr>
            <a:cxnSpLocks/>
          </p:cNvCxnSpPr>
          <p:nvPr/>
        </p:nvCxnSpPr>
        <p:spPr>
          <a:xfrm>
            <a:off x="285676" y="6384471"/>
            <a:ext cx="11516807"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6" name="Title Placeholder 15">
            <a:extLst>
              <a:ext uri="{FF2B5EF4-FFF2-40B4-BE49-F238E27FC236}">
                <a16:creationId xmlns:a16="http://schemas.microsoft.com/office/drawing/2014/main" id="{054165DB-11B9-404A-D264-3721F6D316AB}"/>
              </a:ext>
            </a:extLst>
          </p:cNvPr>
          <p:cNvSpPr>
            <a:spLocks noGrp="1"/>
          </p:cNvSpPr>
          <p:nvPr>
            <p:ph type="title"/>
          </p:nvPr>
        </p:nvSpPr>
        <p:spPr>
          <a:xfrm>
            <a:off x="604000" y="1"/>
            <a:ext cx="10344177" cy="1347107"/>
          </a:xfrm>
          <a:prstGeom prst="rect">
            <a:avLst/>
          </a:prstGeom>
        </p:spPr>
        <p:txBody>
          <a:bodyPr vert="horz" lIns="91440" tIns="45720" rIns="91440" bIns="45720" rtlCol="0" anchor="ctr" anchorCtr="0">
            <a:noAutofit/>
          </a:bodyPr>
          <a:lstStyle/>
          <a:p>
            <a:r>
              <a:rPr lang="en-US"/>
              <a:t>Click to edit Master title style</a:t>
            </a:r>
          </a:p>
        </p:txBody>
      </p:sp>
      <p:sp>
        <p:nvSpPr>
          <p:cNvPr id="2" name="TextBox 1">
            <a:extLst>
              <a:ext uri="{FF2B5EF4-FFF2-40B4-BE49-F238E27FC236}">
                <a16:creationId xmlns:a16="http://schemas.microsoft.com/office/drawing/2014/main" id="{1AAFA39F-9D6E-67E4-28E2-7E1387A30250}"/>
              </a:ext>
            </a:extLst>
          </p:cNvPr>
          <p:cNvSpPr txBox="1"/>
          <p:nvPr/>
        </p:nvSpPr>
        <p:spPr>
          <a:xfrm>
            <a:off x="613963" y="6487000"/>
            <a:ext cx="6141803" cy="207749"/>
          </a:xfrm>
          <a:prstGeom prst="rect">
            <a:avLst/>
          </a:prstGeom>
          <a:noFill/>
        </p:spPr>
        <p:txBody>
          <a:bodyPr wrap="square" rtlCol="0">
            <a:spAutoFit/>
          </a:bodyPr>
          <a:lstStyle/>
          <a:p>
            <a:r>
              <a:rPr lang="en-US" sz="750" b="1" i="1" dirty="0">
                <a:solidFill>
                  <a:schemeClr val="tx2"/>
                </a:solidFill>
              </a:rPr>
              <a:t>NCACMHS Webinar: Engaging Families in Child Welfare and Mental Health Services</a:t>
            </a:r>
          </a:p>
        </p:txBody>
      </p:sp>
      <p:sp>
        <p:nvSpPr>
          <p:cNvPr id="4" name="Slide Number Placeholder 3">
            <a:extLst>
              <a:ext uri="{FF2B5EF4-FFF2-40B4-BE49-F238E27FC236}">
                <a16:creationId xmlns:a16="http://schemas.microsoft.com/office/drawing/2014/main" id="{C8C8593A-0F6F-EA0E-0FCB-3CC02F9D2721}"/>
              </a:ext>
            </a:extLst>
          </p:cNvPr>
          <p:cNvSpPr>
            <a:spLocks noGrp="1"/>
          </p:cNvSpPr>
          <p:nvPr>
            <p:ph type="sldNum" sz="quarter" idx="4"/>
          </p:nvPr>
        </p:nvSpPr>
        <p:spPr>
          <a:xfrm>
            <a:off x="1" y="6384472"/>
            <a:ext cx="554033" cy="412806"/>
          </a:xfrm>
          <a:prstGeom prst="rect">
            <a:avLst/>
          </a:prstGeom>
        </p:spPr>
        <p:txBody>
          <a:bodyPr vert="horz" lIns="91440" tIns="45720" rIns="91440" bIns="45720" rtlCol="0" anchor="ctr"/>
          <a:lstStyle>
            <a:lvl1pPr algn="r">
              <a:defRPr sz="900">
                <a:solidFill>
                  <a:schemeClr val="tx1">
                    <a:tint val="82000"/>
                  </a:schemeClr>
                </a:solidFill>
              </a:defRPr>
            </a:lvl1pPr>
          </a:lstStyle>
          <a:p>
            <a:fld id="{02821913-697F-40F7-88AF-FB7D2903BEAB}" type="slidenum">
              <a:rPr lang="en-US" smtClean="0"/>
              <a:pPr/>
              <a:t>‹#›</a:t>
            </a:fld>
            <a:endParaRPr lang="en-US" dirty="0"/>
          </a:p>
        </p:txBody>
      </p:sp>
      <p:cxnSp>
        <p:nvCxnSpPr>
          <p:cNvPr id="7" name="Straight Connector 6">
            <a:extLst>
              <a:ext uri="{FF2B5EF4-FFF2-40B4-BE49-F238E27FC236}">
                <a16:creationId xmlns:a16="http://schemas.microsoft.com/office/drawing/2014/main" id="{99F2BF90-1B30-C758-04D5-AF6FD304683F}"/>
              </a:ext>
            </a:extLst>
          </p:cNvPr>
          <p:cNvCxnSpPr>
            <a:cxnSpLocks/>
          </p:cNvCxnSpPr>
          <p:nvPr userDrawn="1"/>
        </p:nvCxnSpPr>
        <p:spPr>
          <a:xfrm>
            <a:off x="583998" y="6469213"/>
            <a:ext cx="0" cy="263641"/>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54411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5" r:id="rId19"/>
    <p:sldLayoutId id="2147483776" r:id="rId20"/>
    <p:sldLayoutId id="2147483777" r:id="rId21"/>
    <p:sldLayoutId id="2147483778" r:id="rId22"/>
    <p:sldLayoutId id="2147483779" r:id="rId23"/>
    <p:sldLayoutId id="2147483792" r:id="rId24"/>
    <p:sldLayoutId id="2147483795" r:id="rId25"/>
    <p:sldLayoutId id="214748379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90000"/>
        </a:lnSpc>
        <a:spcBef>
          <a:spcPct val="0"/>
        </a:spcBef>
        <a:buNone/>
        <a:defRPr sz="2399" b="0" kern="1200">
          <a:solidFill>
            <a:schemeClr val="tx1"/>
          </a:solidFill>
          <a:latin typeface="Arial Black" panose="020B0A040201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839">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pngall.com/computer-monitor-png/" TargetMode="External"/><Relationship Id="rId13" Type="http://schemas.openxmlformats.org/officeDocument/2006/relationships/image" Target="../media/image27.jpeg"/><Relationship Id="rId3" Type="http://schemas.openxmlformats.org/officeDocument/2006/relationships/hyperlink" Target="https://bridges4mentalhealth.org/" TargetMode="External"/><Relationship Id="rId7" Type="http://schemas.openxmlformats.org/officeDocument/2006/relationships/image" Target="../media/image25.png"/><Relationship Id="rId12" Type="http://schemas.openxmlformats.org/officeDocument/2006/relationships/hyperlink" Target="https://go.unl.edu/ncdir"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6.jpeg"/><Relationship Id="rId5" Type="http://schemas.openxmlformats.org/officeDocument/2006/relationships/image" Target="../media/image23.png"/><Relationship Id="rId10" Type="http://schemas.openxmlformats.org/officeDocument/2006/relationships/hyperlink" Target="mailto:wichansky@adoptionsupport.org?subject=TA%20Question" TargetMode="External"/><Relationship Id="rId4" Type="http://schemas.openxmlformats.org/officeDocument/2006/relationships/hyperlink" Target="https://bridges4mentalhealth.org/connect/" TargetMode="External"/><Relationship Id="rId9" Type="http://schemas.openxmlformats.org/officeDocument/2006/relationships/hyperlink" Target="mailto:wichansky@adoptionsupport.org" TargetMode="External"/><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ww.youtube.com/channel/UCP0IkV5DXa_3qm3kAo0hIHQ" TargetMode="External"/><Relationship Id="rId3" Type="http://schemas.openxmlformats.org/officeDocument/2006/relationships/hyperlink" Target="https://bridges4mentalhealth.org/" TargetMode="External"/><Relationship Id="rId7" Type="http://schemas.openxmlformats.org/officeDocument/2006/relationships/hyperlink" Target="https://www.linkedin.com/company/102119499/admin/feed/posts/" TargetMode="External"/><Relationship Id="rId12"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hyperlink" Target="https://twitter.com/Bridges4MH" TargetMode="External"/><Relationship Id="rId5" Type="http://schemas.openxmlformats.org/officeDocument/2006/relationships/hyperlink" Target="https://www.facebook.com/profile.php?id=61555997084463" TargetMode="Externa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hyperlink" Target="https://www.instagram.com/bridges_4_mental_health/" TargetMode="External"/><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http://tec.sagepub.com/content/28/1/42.full.pdf+html" TargetMode="External"/><Relationship Id="rId2" Type="http://schemas.openxmlformats.org/officeDocument/2006/relationships/hyperlink" Target="http://www.camh.ca/en/hospital/Documents/www.camh.net/" TargetMode="External"/><Relationship Id="rId1" Type="http://schemas.openxmlformats.org/officeDocument/2006/relationships/slideLayout" Target="../slideLayouts/slideLayout23.xml"/><Relationship Id="rId4" Type="http://schemas.openxmlformats.org/officeDocument/2006/relationships/hyperlink" Target="https://fatherhood.go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8357/ijcyfs83/4201718073" TargetMode="External"/><Relationship Id="rId2" Type="http://schemas.openxmlformats.org/officeDocument/2006/relationships/hyperlink" Target="http://dx.doi.org/10.1016/j.childyouth.2012.10.004"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D898-4F9A-E0BD-EEA2-9E43ADDA1DD1}"/>
              </a:ext>
            </a:extLst>
          </p:cNvPr>
          <p:cNvSpPr>
            <a:spLocks noGrp="1"/>
          </p:cNvSpPr>
          <p:nvPr>
            <p:ph type="ctrTitle"/>
          </p:nvPr>
        </p:nvSpPr>
        <p:spPr>
          <a:xfrm>
            <a:off x="1172079" y="1623318"/>
            <a:ext cx="9141619" cy="1078787"/>
          </a:xfrm>
        </p:spPr>
        <p:txBody>
          <a:bodyPr>
            <a:noAutofit/>
          </a:bodyPr>
          <a:lstStyle/>
          <a:p>
            <a:r>
              <a:rPr lang="en-US" sz="4000" dirty="0">
                <a:latin typeface="Arial"/>
                <a:cs typeface="Arial"/>
              </a:rPr>
              <a:t>Engaging Families in Child Welfare </a:t>
            </a:r>
            <a:br>
              <a:rPr lang="en-US" sz="4000" dirty="0">
                <a:latin typeface="Arial"/>
                <a:cs typeface="Arial"/>
              </a:rPr>
            </a:br>
            <a:r>
              <a:rPr lang="en-US" sz="4000" dirty="0">
                <a:latin typeface="Arial"/>
                <a:cs typeface="Arial"/>
              </a:rPr>
              <a:t>and Mental Health Services</a:t>
            </a:r>
            <a:endParaRPr lang="en-US" sz="4000" dirty="0">
              <a:latin typeface="Arial"/>
            </a:endParaRPr>
          </a:p>
        </p:txBody>
      </p:sp>
      <p:sp>
        <p:nvSpPr>
          <p:cNvPr id="3" name="Subtitle 2">
            <a:extLst>
              <a:ext uri="{FF2B5EF4-FFF2-40B4-BE49-F238E27FC236}">
                <a16:creationId xmlns:a16="http://schemas.microsoft.com/office/drawing/2014/main" id="{80011E07-15CE-C51A-CC74-58EB7E285B00}"/>
              </a:ext>
            </a:extLst>
          </p:cNvPr>
          <p:cNvSpPr>
            <a:spLocks noGrp="1"/>
          </p:cNvSpPr>
          <p:nvPr>
            <p:ph type="subTitle" idx="1"/>
          </p:nvPr>
        </p:nvSpPr>
        <p:spPr>
          <a:xfrm>
            <a:off x="1172079" y="3244938"/>
            <a:ext cx="9141619" cy="1631097"/>
          </a:xfrm>
        </p:spPr>
        <p:txBody>
          <a:bodyPr vert="horz" lIns="91440" tIns="45720" rIns="91440" bIns="45720" rtlCol="0" anchor="t">
            <a:normAutofit/>
          </a:bodyPr>
          <a:lstStyle/>
          <a:p>
            <a:r>
              <a:rPr lang="en-US" sz="2350" dirty="0">
                <a:solidFill>
                  <a:srgbClr val="F9FCF7"/>
                </a:solidFill>
                <a:latin typeface="Arial"/>
                <a:cs typeface="Arial"/>
              </a:rPr>
              <a:t>Presented by Pat Hunt</a:t>
            </a:r>
            <a:endParaRPr lang="en-US" sz="2350" dirty="0">
              <a:solidFill>
                <a:srgbClr val="F9FCF7"/>
              </a:solidFill>
            </a:endParaRPr>
          </a:p>
        </p:txBody>
      </p:sp>
      <p:sp>
        <p:nvSpPr>
          <p:cNvPr id="4" name="Text Placeholder 3">
            <a:extLst>
              <a:ext uri="{FF2B5EF4-FFF2-40B4-BE49-F238E27FC236}">
                <a16:creationId xmlns:a16="http://schemas.microsoft.com/office/drawing/2014/main" id="{439797C7-6F52-85DC-41F2-91762EBA0620}"/>
              </a:ext>
            </a:extLst>
          </p:cNvPr>
          <p:cNvSpPr>
            <a:spLocks noGrp="1"/>
          </p:cNvSpPr>
          <p:nvPr>
            <p:ph type="body" sz="quarter" idx="10"/>
          </p:nvPr>
        </p:nvSpPr>
        <p:spPr>
          <a:xfrm>
            <a:off x="1172079" y="1005927"/>
            <a:ext cx="5262536" cy="333015"/>
          </a:xfrm>
        </p:spPr>
        <p:txBody>
          <a:bodyPr vert="horz" lIns="91440" tIns="45720" rIns="91440" bIns="45720" rtlCol="0" anchor="t">
            <a:noAutofit/>
          </a:bodyPr>
          <a:lstStyle/>
          <a:p>
            <a:r>
              <a:rPr lang="en-US" dirty="0">
                <a:solidFill>
                  <a:srgbClr val="F9FCF7"/>
                </a:solidFill>
              </a:rPr>
              <a:t>December 17, 2024</a:t>
            </a:r>
          </a:p>
        </p:txBody>
      </p:sp>
      <p:sp>
        <p:nvSpPr>
          <p:cNvPr id="5" name="Oval 4">
            <a:extLst>
              <a:ext uri="{FF2B5EF4-FFF2-40B4-BE49-F238E27FC236}">
                <a16:creationId xmlns:a16="http://schemas.microsoft.com/office/drawing/2014/main" id="{E56FB43B-6ED3-DBE4-57F2-046D267219EA}"/>
              </a:ext>
            </a:extLst>
          </p:cNvPr>
          <p:cNvSpPr/>
          <p:nvPr/>
        </p:nvSpPr>
        <p:spPr>
          <a:xfrm>
            <a:off x="1004047" y="3965392"/>
            <a:ext cx="2538579" cy="2538579"/>
          </a:xfrm>
          <a:prstGeom prst="ellipse">
            <a:avLst/>
          </a:prstGeom>
          <a:blipFill>
            <a:blip r:embed="rId2">
              <a:extLst>
                <a:ext uri="{28A0092B-C50C-407E-A947-70E740481C1C}">
                  <a14:useLocalDpi xmlns:a14="http://schemas.microsoft.com/office/drawing/2010/main" val="0"/>
                </a:ext>
              </a:extLst>
            </a:blip>
            <a:stretch>
              <a:fillRect t="41" r="-2802" b="1"/>
            </a:stretch>
          </a:blip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63593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0313-A683-EE8F-C468-E3D43DADD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2A2FC-E3F0-737B-8B55-4B8993BFA3C2}"/>
              </a:ext>
            </a:extLst>
          </p:cNvPr>
          <p:cNvSpPr>
            <a:spLocks noGrp="1"/>
          </p:cNvSpPr>
          <p:nvPr>
            <p:ph type="title"/>
          </p:nvPr>
        </p:nvSpPr>
        <p:spPr/>
        <p:txBody>
          <a:bodyPr/>
          <a:lstStyle/>
          <a:p>
            <a:r>
              <a:rPr lang="en-US" dirty="0"/>
              <a:t>Management Arena</a:t>
            </a:r>
          </a:p>
        </p:txBody>
      </p:sp>
      <p:pic>
        <p:nvPicPr>
          <p:cNvPr id="6" name="Picture 2">
            <a:extLst>
              <a:ext uri="{FF2B5EF4-FFF2-40B4-BE49-F238E27FC236}">
                <a16:creationId xmlns:a16="http://schemas.microsoft.com/office/drawing/2014/main" id="{1A7184DE-56C4-F3D7-2303-BBE8BDECCDE6}"/>
              </a:ext>
            </a:extLst>
          </p:cNvPr>
          <p:cNvPicPr>
            <a:picLocks noGrp="1" noChangeAspect="1" noChangeArrowheads="1"/>
          </p:cNvPicPr>
          <p:nvPr>
            <p:ph type="pic" sz="quarter" idx="12"/>
          </p:nvPr>
        </p:nvPicPr>
        <p:blipFill rotWithShape="1">
          <a:blip r:embed="rId2" cstate="print">
            <a:extLst>
              <a:ext uri="{28A0092B-C50C-407E-A947-70E740481C1C}">
                <a14:useLocalDpi xmlns:a14="http://schemas.microsoft.com/office/drawing/2010/main" val="0"/>
              </a:ext>
            </a:extLst>
          </a:blip>
          <a:srcRect l="22413" r="36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3BD53B0D-2512-821E-9B91-9E4C67AB4CCA}"/>
              </a:ext>
            </a:extLst>
          </p:cNvPr>
          <p:cNvSpPr>
            <a:spLocks noGrp="1"/>
          </p:cNvSpPr>
          <p:nvPr>
            <p:ph type="body" sz="quarter" idx="13"/>
          </p:nvPr>
        </p:nvSpPr>
        <p:spPr/>
        <p:txBody>
          <a:bodyPr/>
          <a:lstStyle/>
          <a:p>
            <a:r>
              <a:rPr lang="en-US" dirty="0"/>
              <a:t>Strategies</a:t>
            </a:r>
          </a:p>
        </p:txBody>
      </p:sp>
      <p:sp>
        <p:nvSpPr>
          <p:cNvPr id="7" name="Text Placeholder 6">
            <a:extLst>
              <a:ext uri="{FF2B5EF4-FFF2-40B4-BE49-F238E27FC236}">
                <a16:creationId xmlns:a16="http://schemas.microsoft.com/office/drawing/2014/main" id="{9C2B76F8-10E6-329A-6C48-2666FCDE97FB}"/>
              </a:ext>
            </a:extLst>
          </p:cNvPr>
          <p:cNvSpPr>
            <a:spLocks noGrp="1"/>
          </p:cNvSpPr>
          <p:nvPr>
            <p:ph type="body" sz="quarter" idx="15"/>
          </p:nvPr>
        </p:nvSpPr>
        <p:spPr>
          <a:xfrm>
            <a:off x="5640051" y="2627939"/>
            <a:ext cx="6070416" cy="3418228"/>
          </a:xfrm>
        </p:spPr>
        <p:txBody>
          <a:bodyPr vert="horz" lIns="91440" tIns="45720" rIns="91440" bIns="45720" rtlCol="0" anchor="t">
            <a:noAutofit/>
          </a:bodyPr>
          <a:lstStyle/>
          <a:p>
            <a:pPr marL="246380" indent="-246380"/>
            <a:r>
              <a:rPr lang="en-US" dirty="0"/>
              <a:t>Provide training, mentoring and coaching</a:t>
            </a:r>
            <a:endParaRPr lang="en-US" sz="1750"/>
          </a:p>
          <a:p>
            <a:pPr marL="246380" indent="-246380"/>
            <a:r>
              <a:rPr lang="en-US" dirty="0"/>
              <a:t>Engage families as trainers and co-trainers</a:t>
            </a:r>
          </a:p>
          <a:p>
            <a:pPr marL="246380" indent="-246380"/>
            <a:r>
              <a:rPr lang="en-US" dirty="0"/>
              <a:t>Support families to translate agency materials </a:t>
            </a:r>
            <a:br>
              <a:rPr lang="en-US" dirty="0"/>
            </a:br>
            <a:r>
              <a:rPr lang="en-US" dirty="0"/>
              <a:t>and trainings to include family examples</a:t>
            </a:r>
          </a:p>
          <a:p>
            <a:pPr marL="246380" indent="-246380"/>
            <a:r>
              <a:rPr lang="en-US" dirty="0"/>
              <a:t>Ensure that families understand the process, </a:t>
            </a:r>
            <a:br>
              <a:rPr lang="en-US" dirty="0"/>
            </a:br>
            <a:r>
              <a:rPr lang="en-US" dirty="0"/>
              <a:t>the scope of their role</a:t>
            </a:r>
          </a:p>
          <a:p>
            <a:pPr marL="246380" indent="-246380"/>
            <a:r>
              <a:rPr lang="en-US" dirty="0"/>
              <a:t>Provide information about fair hiring practices</a:t>
            </a:r>
          </a:p>
          <a:p>
            <a:pPr marL="246380" indent="-246380"/>
            <a:r>
              <a:rPr lang="en-US" sz="1750" dirty="0">
                <a:latin typeface="Arial"/>
                <a:cs typeface="Arial"/>
              </a:rPr>
              <a:t>Ensure families reflect the broadest collective </a:t>
            </a:r>
            <a:br>
              <a:rPr lang="en-US" sz="1750" dirty="0">
                <a:latin typeface="Arial"/>
                <a:cs typeface="Arial"/>
              </a:rPr>
            </a:br>
            <a:r>
              <a:rPr lang="en-US" sz="1750" dirty="0">
                <a:latin typeface="Arial"/>
                <a:cs typeface="Arial"/>
              </a:rPr>
              <a:t>experience possible</a:t>
            </a:r>
          </a:p>
          <a:p>
            <a:pPr marL="246380" indent="-246380"/>
            <a:r>
              <a:rPr lang="en-US" dirty="0"/>
              <a:t>Help families understand agency language, rules, etc.</a:t>
            </a:r>
          </a:p>
        </p:txBody>
      </p:sp>
      <p:sp>
        <p:nvSpPr>
          <p:cNvPr id="5" name="Slide Number Placeholder 4">
            <a:extLst>
              <a:ext uri="{FF2B5EF4-FFF2-40B4-BE49-F238E27FC236}">
                <a16:creationId xmlns:a16="http://schemas.microsoft.com/office/drawing/2014/main" id="{98CA0A42-6721-10A3-30EA-25949F7E45B1}"/>
              </a:ext>
            </a:extLst>
          </p:cNvPr>
          <p:cNvSpPr>
            <a:spLocks noGrp="1"/>
          </p:cNvSpPr>
          <p:nvPr>
            <p:ph type="sldNum" sz="quarter" idx="4"/>
          </p:nvPr>
        </p:nvSpPr>
        <p:spPr/>
        <p:txBody>
          <a:bodyPr/>
          <a:lstStyle/>
          <a:p>
            <a:fld id="{02821913-697F-40F7-88AF-FB7D2903BEAB}" type="slidenum">
              <a:rPr lang="en-US" smtClean="0"/>
              <a:pPr/>
              <a:t>10</a:t>
            </a:fld>
            <a:endParaRPr lang="en-US" dirty="0"/>
          </a:p>
        </p:txBody>
      </p:sp>
    </p:spTree>
    <p:extLst>
      <p:ext uri="{BB962C8B-B14F-4D97-AF65-F5344CB8AC3E}">
        <p14:creationId xmlns:p14="http://schemas.microsoft.com/office/powerpoint/2010/main" val="40096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anim calcmode="lin" valueType="num">
                                      <p:cBhvr>
                                        <p:cTn id="8" dur="1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25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250"/>
                                        <p:tgtEl>
                                          <p:spTgt spid="7">
                                            <p:txEl>
                                              <p:pRg st="1" end="1"/>
                                            </p:txEl>
                                          </p:spTgt>
                                        </p:tgtEl>
                                      </p:cBhvr>
                                    </p:animEffect>
                                    <p:anim calcmode="lin" valueType="num">
                                      <p:cBhvr>
                                        <p:cTn id="14" dur="12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25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250"/>
                                        <p:tgtEl>
                                          <p:spTgt spid="7">
                                            <p:txEl>
                                              <p:pRg st="2" end="2"/>
                                            </p:txEl>
                                          </p:spTgt>
                                        </p:tgtEl>
                                      </p:cBhvr>
                                    </p:animEffect>
                                    <p:anim calcmode="lin" valueType="num">
                                      <p:cBhvr>
                                        <p:cTn id="20" dur="1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25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250"/>
                                        <p:tgtEl>
                                          <p:spTgt spid="7">
                                            <p:txEl>
                                              <p:pRg st="3" end="3"/>
                                            </p:txEl>
                                          </p:spTgt>
                                        </p:tgtEl>
                                      </p:cBhvr>
                                    </p:animEffect>
                                    <p:anim calcmode="lin" valueType="num">
                                      <p:cBhvr>
                                        <p:cTn id="26" dur="12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2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25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250"/>
                                        <p:tgtEl>
                                          <p:spTgt spid="7">
                                            <p:txEl>
                                              <p:pRg st="4" end="4"/>
                                            </p:txEl>
                                          </p:spTgt>
                                        </p:tgtEl>
                                      </p:cBhvr>
                                    </p:animEffect>
                                    <p:anim calcmode="lin" valueType="num">
                                      <p:cBhvr>
                                        <p:cTn id="32" dur="12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2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25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250"/>
                                        <p:tgtEl>
                                          <p:spTgt spid="7">
                                            <p:txEl>
                                              <p:pRg st="5" end="5"/>
                                            </p:txEl>
                                          </p:spTgt>
                                        </p:tgtEl>
                                      </p:cBhvr>
                                    </p:animEffect>
                                    <p:anim calcmode="lin" valueType="num">
                                      <p:cBhvr>
                                        <p:cTn id="39" dur="125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0" dur="125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grpId="0" nodeType="afterEffect">
                                  <p:stCondLst>
                                    <p:cond delay="25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1250"/>
                                        <p:tgtEl>
                                          <p:spTgt spid="7">
                                            <p:txEl>
                                              <p:pRg st="6" end="6"/>
                                            </p:txEl>
                                          </p:spTgt>
                                        </p:tgtEl>
                                      </p:cBhvr>
                                    </p:animEffect>
                                    <p:anim calcmode="lin" valueType="num">
                                      <p:cBhvr>
                                        <p:cTn id="45" dur="125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6" dur="125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B2F6-E56B-B815-6883-7EAF1B33E682}"/>
              </a:ext>
            </a:extLst>
          </p:cNvPr>
          <p:cNvSpPr>
            <a:spLocks noGrp="1"/>
          </p:cNvSpPr>
          <p:nvPr>
            <p:ph type="title"/>
          </p:nvPr>
        </p:nvSpPr>
        <p:spPr/>
        <p:txBody>
          <a:bodyPr/>
          <a:lstStyle/>
          <a:p>
            <a:r>
              <a:rPr lang="en-US" sz="2350" dirty="0">
                <a:latin typeface="Arial Black"/>
                <a:cs typeface="Arial"/>
              </a:rPr>
              <a:t>Recruiting Tips for Systems</a:t>
            </a:r>
            <a:endParaRPr lang="en-US" sz="2350" dirty="0"/>
          </a:p>
        </p:txBody>
      </p:sp>
      <p:sp>
        <p:nvSpPr>
          <p:cNvPr id="4" name="Text Placeholder 3">
            <a:extLst>
              <a:ext uri="{FF2B5EF4-FFF2-40B4-BE49-F238E27FC236}">
                <a16:creationId xmlns:a16="http://schemas.microsoft.com/office/drawing/2014/main" id="{61401979-8C8C-CB82-A543-8E90CEEC2E9B}"/>
              </a:ext>
            </a:extLst>
          </p:cNvPr>
          <p:cNvSpPr>
            <a:spLocks noGrp="1"/>
          </p:cNvSpPr>
          <p:nvPr>
            <p:ph type="body" sz="quarter" idx="13"/>
          </p:nvPr>
        </p:nvSpPr>
        <p:spPr/>
        <p:txBody>
          <a:bodyPr vert="horz" lIns="91440" tIns="45720" rIns="91440" bIns="45720" rtlCol="0" anchor="t">
            <a:normAutofit/>
          </a:bodyPr>
          <a:lstStyle/>
          <a:p>
            <a:r>
              <a:rPr lang="en-US" sz="1950" dirty="0">
                <a:latin typeface="Arial"/>
                <a:cs typeface="Arial"/>
              </a:rPr>
              <a:t>Strategies</a:t>
            </a:r>
            <a:endParaRPr lang="en-US" dirty="0"/>
          </a:p>
        </p:txBody>
      </p:sp>
      <p:sp>
        <p:nvSpPr>
          <p:cNvPr id="5" name="Text Placeholder 4">
            <a:extLst>
              <a:ext uri="{FF2B5EF4-FFF2-40B4-BE49-F238E27FC236}">
                <a16:creationId xmlns:a16="http://schemas.microsoft.com/office/drawing/2014/main" id="{A4B580F9-E20C-F9A5-E67C-4FA0F99F9AA0}"/>
              </a:ext>
            </a:extLst>
          </p:cNvPr>
          <p:cNvSpPr>
            <a:spLocks noGrp="1"/>
          </p:cNvSpPr>
          <p:nvPr>
            <p:ph type="body" sz="quarter" idx="15"/>
          </p:nvPr>
        </p:nvSpPr>
        <p:spPr/>
        <p:txBody>
          <a:bodyPr vert="horz" lIns="91440" tIns="45720" rIns="91440" bIns="45720" rtlCol="0" anchor="t">
            <a:noAutofit/>
          </a:bodyPr>
          <a:lstStyle/>
          <a:p>
            <a:pPr marL="246380" indent="-246380"/>
            <a:r>
              <a:rPr lang="en-US" sz="1750" dirty="0">
                <a:latin typeface="Arial"/>
                <a:cs typeface="Arial"/>
              </a:rPr>
              <a:t>Reach out to seasoned wisdom and </a:t>
            </a:r>
            <a:br>
              <a:rPr lang="en-US" sz="1750" dirty="0">
                <a:latin typeface="Arial"/>
                <a:cs typeface="Arial"/>
              </a:rPr>
            </a:br>
            <a:r>
              <a:rPr lang="en-US" sz="1750" dirty="0">
                <a:latin typeface="Arial"/>
                <a:cs typeface="Arial"/>
              </a:rPr>
              <a:t>current experience</a:t>
            </a:r>
          </a:p>
          <a:p>
            <a:pPr marL="246380" indent="-246380"/>
            <a:r>
              <a:rPr lang="en-US" sz="1750" dirty="0">
                <a:latin typeface="Arial"/>
                <a:cs typeface="Arial"/>
              </a:rPr>
              <a:t>Know in advance how you will provide </a:t>
            </a:r>
            <a:br>
              <a:rPr lang="en-US" sz="1750" dirty="0">
                <a:latin typeface="Arial"/>
                <a:cs typeface="Arial"/>
              </a:rPr>
            </a:br>
            <a:r>
              <a:rPr lang="en-US" sz="1750" dirty="0">
                <a:latin typeface="Arial"/>
                <a:cs typeface="Arial"/>
              </a:rPr>
              <a:t>tangible and logistical support</a:t>
            </a:r>
          </a:p>
          <a:p>
            <a:pPr marL="246380" indent="-246380"/>
            <a:r>
              <a:rPr lang="en-US" sz="1750" dirty="0">
                <a:latin typeface="Arial"/>
                <a:cs typeface="Arial"/>
              </a:rPr>
              <a:t>Engage family-run organizations</a:t>
            </a:r>
          </a:p>
          <a:p>
            <a:pPr marL="246380" indent="-246380"/>
            <a:r>
              <a:rPr lang="en-US" sz="1750" dirty="0">
                <a:latin typeface="Arial"/>
                <a:cs typeface="Arial"/>
              </a:rPr>
              <a:t>Develop a peer recruitment and onboarding plan</a:t>
            </a:r>
            <a:endParaRPr lang="en-US" sz="1750" dirty="0"/>
          </a:p>
        </p:txBody>
      </p:sp>
      <p:sp>
        <p:nvSpPr>
          <p:cNvPr id="6" name="Slide Number Placeholder 5">
            <a:extLst>
              <a:ext uri="{FF2B5EF4-FFF2-40B4-BE49-F238E27FC236}">
                <a16:creationId xmlns:a16="http://schemas.microsoft.com/office/drawing/2014/main" id="{AF03CA51-13B3-539F-26D2-89F093B2882A}"/>
              </a:ext>
            </a:extLst>
          </p:cNvPr>
          <p:cNvSpPr>
            <a:spLocks noGrp="1"/>
          </p:cNvSpPr>
          <p:nvPr>
            <p:ph type="sldNum" sz="quarter" idx="4"/>
          </p:nvPr>
        </p:nvSpPr>
        <p:spPr/>
        <p:txBody>
          <a:bodyPr/>
          <a:lstStyle/>
          <a:p>
            <a:fld id="{02821913-697F-40F7-88AF-FB7D2903BEAB}" type="slidenum">
              <a:rPr lang="en-US" smtClean="0"/>
              <a:pPr/>
              <a:t>11</a:t>
            </a:fld>
            <a:endParaRPr lang="en-US" dirty="0"/>
          </a:p>
        </p:txBody>
      </p:sp>
      <p:pic>
        <p:nvPicPr>
          <p:cNvPr id="10" name="Picture Placeholder 9" descr="A group of people shaking hands&#10;&#10;Description automatically generated">
            <a:extLst>
              <a:ext uri="{FF2B5EF4-FFF2-40B4-BE49-F238E27FC236}">
                <a16:creationId xmlns:a16="http://schemas.microsoft.com/office/drawing/2014/main" id="{44AA7FCB-4096-C927-EAF6-9010419E08E1}"/>
              </a:ext>
            </a:extLst>
          </p:cNvPr>
          <p:cNvPicPr>
            <a:picLocks noGrp="1" noChangeAspect="1"/>
          </p:cNvPicPr>
          <p:nvPr>
            <p:ph type="pic" sz="quarter" idx="12"/>
          </p:nvPr>
        </p:nvPicPr>
        <p:blipFill>
          <a:blip r:embed="rId2"/>
          <a:srcRect l="11367" r="11367"/>
          <a:stretch/>
        </p:blipFill>
        <p:spPr/>
      </p:pic>
    </p:spTree>
    <p:extLst>
      <p:ext uri="{BB962C8B-B14F-4D97-AF65-F5344CB8AC3E}">
        <p14:creationId xmlns:p14="http://schemas.microsoft.com/office/powerpoint/2010/main" val="318711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7F05-91E5-06E2-D820-9EE825D3EF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48C12-71FF-419F-D566-8631A1AB82A6}"/>
              </a:ext>
            </a:extLst>
          </p:cNvPr>
          <p:cNvSpPr>
            <a:spLocks noGrp="1"/>
          </p:cNvSpPr>
          <p:nvPr>
            <p:ph type="title"/>
          </p:nvPr>
        </p:nvSpPr>
        <p:spPr/>
        <p:txBody>
          <a:bodyPr/>
          <a:lstStyle/>
          <a:p>
            <a:r>
              <a:rPr lang="en-US" dirty="0"/>
              <a:t>Policy &amp; System Design</a:t>
            </a:r>
          </a:p>
        </p:txBody>
      </p:sp>
      <p:pic>
        <p:nvPicPr>
          <p:cNvPr id="6" name="Picture 2">
            <a:extLst>
              <a:ext uri="{FF2B5EF4-FFF2-40B4-BE49-F238E27FC236}">
                <a16:creationId xmlns:a16="http://schemas.microsoft.com/office/drawing/2014/main" id="{CF060607-23C6-8CBE-C3C5-2A74D7F9EE5D}"/>
              </a:ext>
            </a:extLst>
          </p:cNvPr>
          <p:cNvPicPr>
            <a:picLocks noGrp="1" noChangeAspect="1" noChangeArrowheads="1"/>
          </p:cNvPicPr>
          <p:nvPr>
            <p:ph type="pic" sz="quarter" idx="12"/>
          </p:nvPr>
        </p:nvPicPr>
        <p:blipFill>
          <a:blip r:embed="rId3" cstate="print">
            <a:extLst>
              <a:ext uri="{28A0092B-C50C-407E-A947-70E740481C1C}">
                <a14:useLocalDpi xmlns:a14="http://schemas.microsoft.com/office/drawing/2010/main" val="0"/>
              </a:ext>
            </a:extLst>
          </a:blip>
          <a:srcRect l="13827" r="1382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7F8DC65-A475-7018-24EC-1B32376C9D8A}"/>
              </a:ext>
            </a:extLst>
          </p:cNvPr>
          <p:cNvSpPr>
            <a:spLocks noGrp="1"/>
          </p:cNvSpPr>
          <p:nvPr>
            <p:ph type="body" sz="quarter" idx="13"/>
          </p:nvPr>
        </p:nvSpPr>
        <p:spPr/>
        <p:txBody>
          <a:bodyPr/>
          <a:lstStyle/>
          <a:p>
            <a:r>
              <a:rPr lang="en-US" dirty="0"/>
              <a:t>Strategies</a:t>
            </a:r>
          </a:p>
        </p:txBody>
      </p:sp>
      <p:sp>
        <p:nvSpPr>
          <p:cNvPr id="7" name="Text Placeholder 6">
            <a:extLst>
              <a:ext uri="{FF2B5EF4-FFF2-40B4-BE49-F238E27FC236}">
                <a16:creationId xmlns:a16="http://schemas.microsoft.com/office/drawing/2014/main" id="{C6C8DCCA-9904-6E04-0C1B-E9416C79A23F}"/>
              </a:ext>
            </a:extLst>
          </p:cNvPr>
          <p:cNvSpPr>
            <a:spLocks noGrp="1"/>
          </p:cNvSpPr>
          <p:nvPr>
            <p:ph type="body" sz="quarter" idx="15"/>
          </p:nvPr>
        </p:nvSpPr>
        <p:spPr>
          <a:xfrm>
            <a:off x="5640051" y="2643308"/>
            <a:ext cx="5592807" cy="3402859"/>
          </a:xfrm>
        </p:spPr>
        <p:txBody>
          <a:bodyPr vert="horz" lIns="91440" tIns="45720" rIns="91440" bIns="45720" rtlCol="0" anchor="t">
            <a:noAutofit/>
          </a:bodyPr>
          <a:lstStyle/>
          <a:p>
            <a:pPr marL="246380" indent="-246380"/>
            <a:r>
              <a:rPr lang="en-US" dirty="0"/>
              <a:t>Institute by-laws and develop targeted recruitment strategies based on desired experience</a:t>
            </a:r>
            <a:endParaRPr lang="en-US"/>
          </a:p>
          <a:p>
            <a:pPr marL="246380" indent="-246380"/>
            <a:r>
              <a:rPr lang="en-US" dirty="0"/>
              <a:t>Identify the scope of authority and responsibility </a:t>
            </a:r>
            <a:br>
              <a:rPr lang="en-US" dirty="0"/>
            </a:br>
            <a:r>
              <a:rPr lang="en-US" dirty="0"/>
              <a:t>of the governance body </a:t>
            </a:r>
          </a:p>
          <a:p>
            <a:pPr marL="246380" indent="-246380"/>
            <a:r>
              <a:rPr lang="en-US" dirty="0"/>
              <a:t>Recruit multiple families with diverse experience</a:t>
            </a:r>
          </a:p>
          <a:p>
            <a:pPr marL="246380" indent="-246380"/>
            <a:r>
              <a:rPr lang="en-US" dirty="0"/>
              <a:t>Appreciate and celebrate accomplishments</a:t>
            </a:r>
          </a:p>
          <a:p>
            <a:pPr marL="246380" indent="-246380"/>
            <a:r>
              <a:rPr lang="en-US" sz="1750" dirty="0">
                <a:latin typeface="Arial"/>
                <a:cs typeface="Arial"/>
              </a:rPr>
              <a:t>Provide tangible and logistical support</a:t>
            </a:r>
            <a:endParaRPr lang="en-US" sz="1750" dirty="0"/>
          </a:p>
          <a:p>
            <a:pPr marL="246380" indent="-246380"/>
            <a:r>
              <a:rPr lang="en-US" sz="1750" dirty="0">
                <a:latin typeface="Arial"/>
                <a:cs typeface="Arial"/>
              </a:rPr>
              <a:t>Attend to sustainability</a:t>
            </a:r>
            <a:endParaRPr lang="en-US" sz="1750" dirty="0"/>
          </a:p>
          <a:p>
            <a:pPr marL="246380" indent="-246380"/>
            <a:endParaRPr lang="en-US" dirty="0"/>
          </a:p>
        </p:txBody>
      </p:sp>
      <p:sp>
        <p:nvSpPr>
          <p:cNvPr id="5" name="Slide Number Placeholder 4">
            <a:extLst>
              <a:ext uri="{FF2B5EF4-FFF2-40B4-BE49-F238E27FC236}">
                <a16:creationId xmlns:a16="http://schemas.microsoft.com/office/drawing/2014/main" id="{6F2F8864-9A5B-0C6A-65CD-4E3BA220BBBF}"/>
              </a:ext>
            </a:extLst>
          </p:cNvPr>
          <p:cNvSpPr>
            <a:spLocks noGrp="1"/>
          </p:cNvSpPr>
          <p:nvPr>
            <p:ph type="sldNum" sz="quarter" idx="4"/>
          </p:nvPr>
        </p:nvSpPr>
        <p:spPr/>
        <p:txBody>
          <a:bodyPr/>
          <a:lstStyle/>
          <a:p>
            <a:fld id="{02821913-697F-40F7-88AF-FB7D2903BEAB}" type="slidenum">
              <a:rPr lang="en-US" smtClean="0"/>
              <a:pPr/>
              <a:t>12</a:t>
            </a:fld>
            <a:endParaRPr lang="en-US" dirty="0"/>
          </a:p>
        </p:txBody>
      </p:sp>
    </p:spTree>
    <p:extLst>
      <p:ext uri="{BB962C8B-B14F-4D97-AF65-F5344CB8AC3E}">
        <p14:creationId xmlns:p14="http://schemas.microsoft.com/office/powerpoint/2010/main" val="4143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anim calcmode="lin" valueType="num">
                                      <p:cBhvr>
                                        <p:cTn id="8" dur="1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25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250"/>
                                        <p:tgtEl>
                                          <p:spTgt spid="7">
                                            <p:txEl>
                                              <p:pRg st="1" end="1"/>
                                            </p:txEl>
                                          </p:spTgt>
                                        </p:tgtEl>
                                      </p:cBhvr>
                                    </p:animEffect>
                                    <p:anim calcmode="lin" valueType="num">
                                      <p:cBhvr>
                                        <p:cTn id="14" dur="12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25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250"/>
                                        <p:tgtEl>
                                          <p:spTgt spid="7">
                                            <p:txEl>
                                              <p:pRg st="2" end="2"/>
                                            </p:txEl>
                                          </p:spTgt>
                                        </p:tgtEl>
                                      </p:cBhvr>
                                    </p:animEffect>
                                    <p:anim calcmode="lin" valueType="num">
                                      <p:cBhvr>
                                        <p:cTn id="20" dur="1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25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250"/>
                                        <p:tgtEl>
                                          <p:spTgt spid="7">
                                            <p:txEl>
                                              <p:pRg st="3" end="3"/>
                                            </p:txEl>
                                          </p:spTgt>
                                        </p:tgtEl>
                                      </p:cBhvr>
                                    </p:animEffect>
                                    <p:anim calcmode="lin" valueType="num">
                                      <p:cBhvr>
                                        <p:cTn id="26" dur="12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2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25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250"/>
                                        <p:tgtEl>
                                          <p:spTgt spid="7">
                                            <p:txEl>
                                              <p:pRg st="4" end="4"/>
                                            </p:txEl>
                                          </p:spTgt>
                                        </p:tgtEl>
                                      </p:cBhvr>
                                    </p:animEffect>
                                    <p:anim calcmode="lin" valueType="num">
                                      <p:cBhvr>
                                        <p:cTn id="33" dur="12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2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25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1250"/>
                                        <p:tgtEl>
                                          <p:spTgt spid="7">
                                            <p:txEl>
                                              <p:pRg st="5" end="5"/>
                                            </p:txEl>
                                          </p:spTgt>
                                        </p:tgtEl>
                                      </p:cBhvr>
                                    </p:animEffect>
                                    <p:anim calcmode="lin" valueType="num">
                                      <p:cBhvr>
                                        <p:cTn id="40" dur="125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1" dur="125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CC5C-CEBC-C2E4-BD0A-D13F57EB7AD5}"/>
              </a:ext>
            </a:extLst>
          </p:cNvPr>
          <p:cNvSpPr>
            <a:spLocks noGrp="1"/>
          </p:cNvSpPr>
          <p:nvPr>
            <p:ph type="title"/>
          </p:nvPr>
        </p:nvSpPr>
        <p:spPr/>
        <p:txBody>
          <a:bodyPr/>
          <a:lstStyle/>
          <a:p>
            <a:r>
              <a:rPr lang="en-US" sz="7198"/>
              <a:t>Q&amp;A</a:t>
            </a:r>
          </a:p>
        </p:txBody>
      </p:sp>
      <p:sp>
        <p:nvSpPr>
          <p:cNvPr id="4" name="Text Placeholder 3">
            <a:extLst>
              <a:ext uri="{FF2B5EF4-FFF2-40B4-BE49-F238E27FC236}">
                <a16:creationId xmlns:a16="http://schemas.microsoft.com/office/drawing/2014/main" id="{73878927-A5C5-426F-2AF3-1F2A235AFB7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45072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3450-3D17-478A-D3F7-6AAF96855458}"/>
              </a:ext>
            </a:extLst>
          </p:cNvPr>
          <p:cNvSpPr>
            <a:spLocks noGrp="1"/>
          </p:cNvSpPr>
          <p:nvPr>
            <p:ph type="title"/>
          </p:nvPr>
        </p:nvSpPr>
        <p:spPr/>
        <p:txBody>
          <a:bodyPr/>
          <a:lstStyle/>
          <a:p>
            <a:r>
              <a:rPr lang="en-US" dirty="0"/>
              <a:t>Action Steps</a:t>
            </a:r>
          </a:p>
        </p:txBody>
      </p:sp>
      <p:sp>
        <p:nvSpPr>
          <p:cNvPr id="3" name="Slide Number Placeholder 2">
            <a:extLst>
              <a:ext uri="{FF2B5EF4-FFF2-40B4-BE49-F238E27FC236}">
                <a16:creationId xmlns:a16="http://schemas.microsoft.com/office/drawing/2014/main" id="{C307A51C-116D-C417-CCC7-0A515E408AC9}"/>
              </a:ext>
            </a:extLst>
          </p:cNvPr>
          <p:cNvSpPr>
            <a:spLocks noGrp="1"/>
          </p:cNvSpPr>
          <p:nvPr>
            <p:ph type="sldNum" sz="quarter" idx="4"/>
          </p:nvPr>
        </p:nvSpPr>
        <p:spPr/>
        <p:txBody>
          <a:bodyPr/>
          <a:lstStyle/>
          <a:p>
            <a:fld id="{02821913-697F-40F7-88AF-FB7D2903BEAB}" type="slidenum">
              <a:rPr lang="en-US" smtClean="0"/>
              <a:pPr/>
              <a:t>14</a:t>
            </a:fld>
            <a:endParaRPr lang="en-US" dirty="0"/>
          </a:p>
        </p:txBody>
      </p:sp>
      <p:sp>
        <p:nvSpPr>
          <p:cNvPr id="4" name="Google Shape;418;p34">
            <a:extLst>
              <a:ext uri="{FF2B5EF4-FFF2-40B4-BE49-F238E27FC236}">
                <a16:creationId xmlns:a16="http://schemas.microsoft.com/office/drawing/2014/main" id="{46C1DC04-CAB9-09B4-953F-904988B91DBA}"/>
              </a:ext>
            </a:extLst>
          </p:cNvPr>
          <p:cNvSpPr txBox="1">
            <a:spLocks/>
          </p:cNvSpPr>
          <p:nvPr/>
        </p:nvSpPr>
        <p:spPr>
          <a:xfrm>
            <a:off x="604000" y="2300367"/>
            <a:ext cx="2706510" cy="3733994"/>
          </a:xfrm>
          <a:prstGeom prst="rect">
            <a:avLst/>
          </a:prstGeom>
          <a:solidFill>
            <a:srgbClr val="21397D">
              <a:alpha val="11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960"/>
              </a:spcBef>
              <a:spcAft>
                <a:spcPts val="0"/>
              </a:spcAft>
              <a:buClr>
                <a:prstClr val="black"/>
              </a:buClr>
              <a:buSzPts val="1100"/>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5" name="Google Shape;418;p34">
            <a:extLst>
              <a:ext uri="{FF2B5EF4-FFF2-40B4-BE49-F238E27FC236}">
                <a16:creationId xmlns:a16="http://schemas.microsoft.com/office/drawing/2014/main" id="{0EDEAADD-152D-AEEA-009C-1EC52B90B7B0}"/>
              </a:ext>
            </a:extLst>
          </p:cNvPr>
          <p:cNvSpPr txBox="1">
            <a:spLocks/>
          </p:cNvSpPr>
          <p:nvPr/>
        </p:nvSpPr>
        <p:spPr>
          <a:xfrm>
            <a:off x="3352068" y="2300367"/>
            <a:ext cx="2706510" cy="3733994"/>
          </a:xfrm>
          <a:prstGeom prst="rect">
            <a:avLst/>
          </a:prstGeom>
          <a:solidFill>
            <a:srgbClr val="92C56E">
              <a:alpha val="14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960"/>
              </a:spcBef>
              <a:spcAft>
                <a:spcPts val="0"/>
              </a:spcAft>
              <a:buClr>
                <a:srgbClr val="21397D"/>
              </a:buClr>
              <a:buNone/>
              <a:defRPr/>
            </a:pPr>
            <a:endParaRPr lang="en-US" sz="3599" spc="-140">
              <a:solidFill>
                <a:prstClr val="black">
                  <a:lumMod val="85000"/>
                  <a:lumOff val="15000"/>
                </a:prstClr>
              </a:solidFill>
              <a:latin typeface="Franklin Gothic Medium" panose="020B0603020102020204"/>
              <a:ea typeface="Arial Rounded"/>
              <a:cs typeface="Arial Rounded"/>
              <a:sym typeface="Arial Rounded"/>
            </a:endParaRPr>
          </a:p>
        </p:txBody>
      </p:sp>
      <p:sp>
        <p:nvSpPr>
          <p:cNvPr id="6" name="Google Shape;418;p34">
            <a:extLst>
              <a:ext uri="{FF2B5EF4-FFF2-40B4-BE49-F238E27FC236}">
                <a16:creationId xmlns:a16="http://schemas.microsoft.com/office/drawing/2014/main" id="{03B5DE8D-8AC7-2582-6F7F-E1BB705A62DE}"/>
              </a:ext>
            </a:extLst>
          </p:cNvPr>
          <p:cNvSpPr txBox="1">
            <a:spLocks/>
          </p:cNvSpPr>
          <p:nvPr/>
        </p:nvSpPr>
        <p:spPr>
          <a:xfrm>
            <a:off x="6099722" y="2300367"/>
            <a:ext cx="2706510" cy="3733994"/>
          </a:xfrm>
          <a:prstGeom prst="rect">
            <a:avLst/>
          </a:prstGeom>
          <a:solidFill>
            <a:srgbClr val="1A8F52">
              <a:alpha val="19000"/>
            </a:srgbClr>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7" name="Text Placeholder 2">
            <a:extLst>
              <a:ext uri="{FF2B5EF4-FFF2-40B4-BE49-F238E27FC236}">
                <a16:creationId xmlns:a16="http://schemas.microsoft.com/office/drawing/2014/main" id="{04AF6AA4-7F29-0744-1D4F-A27F5DF1472D}"/>
              </a:ext>
            </a:extLst>
          </p:cNvPr>
          <p:cNvSpPr>
            <a:spLocks/>
          </p:cNvSpPr>
          <p:nvPr/>
        </p:nvSpPr>
        <p:spPr>
          <a:xfrm>
            <a:off x="3371441" y="2894923"/>
            <a:ext cx="2687136" cy="2228135"/>
          </a:xfrm>
          <a:prstGeom prst="rect">
            <a:avLst/>
          </a:prstGeom>
        </p:spPr>
        <p:txBody>
          <a:bodyPr/>
          <a:lstStyle/>
          <a:p>
            <a:pPr algn="ctr" defTabSz="270180">
              <a:spcAft>
                <a:spcPts val="1200"/>
              </a:spcAft>
            </a:pPr>
            <a:r>
              <a:rPr lang="en-US" sz="1600">
                <a:solidFill>
                  <a:prstClr val="black"/>
                </a:solidFill>
                <a:latin typeface="+mj-lt"/>
              </a:rPr>
              <a:t>Visit The Center website </a:t>
            </a:r>
            <a:br>
              <a:rPr lang="en-US" sz="1600">
                <a:solidFill>
                  <a:prstClr val="black"/>
                </a:solidFill>
                <a:latin typeface="+mj-lt"/>
              </a:rPr>
            </a:br>
            <a:r>
              <a:rPr lang="en-US" sz="1600">
                <a:solidFill>
                  <a:prstClr val="black"/>
                </a:solidFill>
                <a:latin typeface="+mj-lt"/>
              </a:rPr>
              <a:t>for more information</a:t>
            </a:r>
          </a:p>
          <a:p>
            <a:pPr algn="ctr" defTabSz="270180">
              <a:spcAft>
                <a:spcPts val="1200"/>
              </a:spcAft>
            </a:pPr>
            <a:r>
              <a:rPr lang="en-US" sz="1600" b="1">
                <a:solidFill>
                  <a:srgbClr val="21397D"/>
                </a:solidFill>
                <a:latin typeface="+mj-lt"/>
                <a:hlinkClick r:id="rId3">
                  <a:extLst>
                    <a:ext uri="{A12FA001-AC4F-418D-AE19-62706E023703}">
                      <ahyp:hlinkClr xmlns:ahyp="http://schemas.microsoft.com/office/drawing/2018/hyperlinkcolor" val="tx"/>
                    </a:ext>
                  </a:extLst>
                </a:hlinkClick>
              </a:rPr>
              <a:t>bridges4mentalhealth.org</a:t>
            </a:r>
            <a:endParaRPr lang="en-US" sz="1600" b="1">
              <a:solidFill>
                <a:srgbClr val="21397D"/>
              </a:solidFill>
              <a:latin typeface="+mj-lt"/>
            </a:endParaRPr>
          </a:p>
        </p:txBody>
      </p:sp>
      <p:sp>
        <p:nvSpPr>
          <p:cNvPr id="8" name="Text Placeholder 2">
            <a:extLst>
              <a:ext uri="{FF2B5EF4-FFF2-40B4-BE49-F238E27FC236}">
                <a16:creationId xmlns:a16="http://schemas.microsoft.com/office/drawing/2014/main" id="{4B1EE7B8-61E0-96DE-C308-1ED990251536}"/>
              </a:ext>
            </a:extLst>
          </p:cNvPr>
          <p:cNvSpPr>
            <a:spLocks/>
          </p:cNvSpPr>
          <p:nvPr/>
        </p:nvSpPr>
        <p:spPr>
          <a:xfrm>
            <a:off x="6109822" y="2894923"/>
            <a:ext cx="2687136" cy="399142"/>
          </a:xfrm>
          <a:prstGeom prst="rect">
            <a:avLst/>
          </a:prstGeom>
        </p:spPr>
        <p:txBody>
          <a:bodyPr lIns="91416" tIns="45708" rIns="91416" bIns="45708" anchor="t"/>
          <a:lstStyle/>
          <a:p>
            <a:pPr algn="ctr" defTabSz="270180">
              <a:spcAft>
                <a:spcPts val="1200"/>
              </a:spcAft>
            </a:pPr>
            <a:r>
              <a:rPr lang="en-US" sz="1600" dirty="0">
                <a:solidFill>
                  <a:prstClr val="black"/>
                </a:solidFill>
                <a:latin typeface="+mj-lt"/>
              </a:rPr>
              <a:t>Email your questions to:</a:t>
            </a:r>
          </a:p>
        </p:txBody>
      </p:sp>
      <p:sp>
        <p:nvSpPr>
          <p:cNvPr id="9" name="Google Shape;418;p34">
            <a:extLst>
              <a:ext uri="{FF2B5EF4-FFF2-40B4-BE49-F238E27FC236}">
                <a16:creationId xmlns:a16="http://schemas.microsoft.com/office/drawing/2014/main" id="{C2E89EC3-579D-2213-9DE1-855377FCB8AA}"/>
              </a:ext>
            </a:extLst>
          </p:cNvPr>
          <p:cNvSpPr txBox="1">
            <a:spLocks/>
          </p:cNvSpPr>
          <p:nvPr/>
        </p:nvSpPr>
        <p:spPr>
          <a:xfrm>
            <a:off x="8842402" y="2300367"/>
            <a:ext cx="2706510" cy="3733994"/>
          </a:xfrm>
          <a:prstGeom prst="rect">
            <a:avLst/>
          </a:prstGeom>
          <a:solidFill>
            <a:srgbClr val="D6EBEF"/>
          </a:solidFill>
          <a:ln w="38100" cap="flat" cmpd="sng">
            <a:noFill/>
            <a:prstDash val="solid"/>
            <a:round/>
            <a:headEnd type="none" w="sm" len="sm"/>
            <a:tailEnd type="none" w="sm" len="sm"/>
          </a:ln>
        </p:spPr>
        <p:txBody>
          <a:bodyPr spcFirstLastPara="1" vert="horz" wrap="square" lIns="85298" tIns="42649" rIns="85298" bIns="42649"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defTabSz="456926">
              <a:lnSpc>
                <a:spcPts val="3699"/>
              </a:lnSpc>
              <a:spcBef>
                <a:spcPts val="0"/>
              </a:spcBef>
              <a:spcAft>
                <a:spcPts val="0"/>
              </a:spcAft>
              <a:buClr>
                <a:srgbClr val="21397D"/>
              </a:buClr>
              <a:buNone/>
              <a:defRPr/>
            </a:pPr>
            <a:endParaRPr lang="en-US" sz="3599">
              <a:solidFill>
                <a:prstClr val="black">
                  <a:lumMod val="85000"/>
                  <a:lumOff val="15000"/>
                </a:prstClr>
              </a:solidFill>
              <a:latin typeface="Franklin Gothic Medium" panose="020B0603020102020204"/>
              <a:ea typeface="Arial Rounded"/>
              <a:cs typeface="Arial Rounded"/>
              <a:sym typeface="Arial Rounded"/>
            </a:endParaRPr>
          </a:p>
        </p:txBody>
      </p:sp>
      <p:sp>
        <p:nvSpPr>
          <p:cNvPr id="10" name="Text Placeholder 2">
            <a:extLst>
              <a:ext uri="{FF2B5EF4-FFF2-40B4-BE49-F238E27FC236}">
                <a16:creationId xmlns:a16="http://schemas.microsoft.com/office/drawing/2014/main" id="{CC2724A4-B4F7-6D8D-5ADB-1EBE48D7665D}"/>
              </a:ext>
            </a:extLst>
          </p:cNvPr>
          <p:cNvSpPr>
            <a:spLocks/>
          </p:cNvSpPr>
          <p:nvPr/>
        </p:nvSpPr>
        <p:spPr>
          <a:xfrm>
            <a:off x="8852088" y="2894923"/>
            <a:ext cx="2687136" cy="2228135"/>
          </a:xfrm>
          <a:prstGeom prst="rect">
            <a:avLst/>
          </a:prstGeom>
        </p:spPr>
        <p:txBody>
          <a:bodyPr/>
          <a:lstStyle/>
          <a:p>
            <a:pPr algn="ctr" defTabSz="270180">
              <a:spcAft>
                <a:spcPts val="1200"/>
              </a:spcAft>
            </a:pPr>
            <a:r>
              <a:rPr lang="en-US" sz="1600">
                <a:solidFill>
                  <a:prstClr val="black"/>
                </a:solidFill>
                <a:latin typeface="+mj-lt"/>
              </a:rPr>
              <a:t>Sign up for emails notification and the newsletter</a:t>
            </a:r>
          </a:p>
          <a:p>
            <a:pPr algn="ctr" defTabSz="270180">
              <a:spcAft>
                <a:spcPts val="1200"/>
              </a:spcAft>
            </a:pPr>
            <a:r>
              <a:rPr lang="en-US" sz="1600" b="1">
                <a:solidFill>
                  <a:srgbClr val="21397D"/>
                </a:solidFill>
                <a:latin typeface="+mj-lt"/>
                <a:hlinkClick r:id="rId4">
                  <a:extLst>
                    <a:ext uri="{A12FA001-AC4F-418D-AE19-62706E023703}">
                      <ahyp:hlinkClr xmlns:ahyp="http://schemas.microsoft.com/office/drawing/2018/hyperlinkcolor" val="tx"/>
                    </a:ext>
                  </a:extLst>
                </a:hlinkClick>
              </a:rPr>
              <a:t>Connect With Us</a:t>
            </a:r>
            <a:endParaRPr lang="en-US" sz="1600" b="1">
              <a:solidFill>
                <a:srgbClr val="21397D"/>
              </a:solidFill>
              <a:latin typeface="+mj-lt"/>
            </a:endParaRPr>
          </a:p>
        </p:txBody>
      </p:sp>
      <p:sp>
        <p:nvSpPr>
          <p:cNvPr id="11" name="Text Placeholder 2">
            <a:extLst>
              <a:ext uri="{FF2B5EF4-FFF2-40B4-BE49-F238E27FC236}">
                <a16:creationId xmlns:a16="http://schemas.microsoft.com/office/drawing/2014/main" id="{E04158E1-BD99-19C6-94E8-28A9DBD33543}"/>
              </a:ext>
            </a:extLst>
          </p:cNvPr>
          <p:cNvSpPr>
            <a:spLocks/>
          </p:cNvSpPr>
          <p:nvPr/>
        </p:nvSpPr>
        <p:spPr>
          <a:xfrm>
            <a:off x="612238" y="2894923"/>
            <a:ext cx="2687136" cy="2228135"/>
          </a:xfrm>
          <a:prstGeom prst="rect">
            <a:avLst/>
          </a:prstGeom>
        </p:spPr>
        <p:txBody>
          <a:bodyPr lIns="91440" tIns="45720" rIns="91440" bIns="45720" anchor="t"/>
          <a:lstStyle/>
          <a:p>
            <a:pPr algn="ctr" defTabSz="270180">
              <a:spcAft>
                <a:spcPts val="1200"/>
              </a:spcAft>
            </a:pPr>
            <a:r>
              <a:rPr lang="en-US" sz="1600" dirty="0">
                <a:solidFill>
                  <a:prstClr val="black"/>
                </a:solidFill>
                <a:latin typeface="+mj-lt"/>
              </a:rPr>
              <a:t>Complete a brief survey evaluating this webinar</a:t>
            </a:r>
          </a:p>
          <a:p>
            <a:pPr algn="ctr" defTabSz="270180">
              <a:spcAft>
                <a:spcPts val="1200"/>
              </a:spcAft>
            </a:pPr>
            <a:r>
              <a:rPr lang="en-US" sz="1400" b="1" u="sng" dirty="0">
                <a:solidFill>
                  <a:srgbClr val="21397D"/>
                </a:solidFill>
                <a:latin typeface="+mj-lt"/>
                <a:cs typeface="Arial"/>
              </a:rPr>
              <a:t>https://go.unl.edu/ncwebinar</a:t>
            </a:r>
            <a:endParaRPr lang="en-US" sz="1400" u="sng" dirty="0">
              <a:cs typeface="Arial"/>
            </a:endParaRPr>
          </a:p>
        </p:txBody>
      </p:sp>
      <p:pic>
        <p:nvPicPr>
          <p:cNvPr id="12" name="Picture 11" descr="A qr code with dots&#10;&#10;Description automatically generated">
            <a:extLst>
              <a:ext uri="{FF2B5EF4-FFF2-40B4-BE49-F238E27FC236}">
                <a16:creationId xmlns:a16="http://schemas.microsoft.com/office/drawing/2014/main" id="{ADC9F3B9-916E-2B11-75EE-2DA560906D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316" y="4363144"/>
            <a:ext cx="1380678" cy="1380678"/>
          </a:xfrm>
          <a:prstGeom prst="rect">
            <a:avLst/>
          </a:prstGeom>
        </p:spPr>
      </p:pic>
      <p:grpSp>
        <p:nvGrpSpPr>
          <p:cNvPr id="13" name="Group 12">
            <a:extLst>
              <a:ext uri="{FF2B5EF4-FFF2-40B4-BE49-F238E27FC236}">
                <a16:creationId xmlns:a16="http://schemas.microsoft.com/office/drawing/2014/main" id="{1C0E6663-01D5-EAF1-B0CB-45599CB48441}"/>
              </a:ext>
            </a:extLst>
          </p:cNvPr>
          <p:cNvGrpSpPr/>
          <p:nvPr/>
        </p:nvGrpSpPr>
        <p:grpSpPr>
          <a:xfrm>
            <a:off x="3757566" y="4288530"/>
            <a:ext cx="1914887" cy="1563966"/>
            <a:chOff x="5849947" y="1132713"/>
            <a:chExt cx="5297238" cy="4326467"/>
          </a:xfrm>
        </p:grpSpPr>
        <p:pic>
          <p:nvPicPr>
            <p:cNvPr id="14" name="Picture 13" descr="A screenshot of a website&#10;&#10;Description automatically generated">
              <a:extLst>
                <a:ext uri="{FF2B5EF4-FFF2-40B4-BE49-F238E27FC236}">
                  <a16:creationId xmlns:a16="http://schemas.microsoft.com/office/drawing/2014/main" id="{D4D0CD7B-A9FE-B575-8666-7E4179017F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249"/>
            <a:stretch/>
          </p:blipFill>
          <p:spPr>
            <a:xfrm>
              <a:off x="6248399" y="1339119"/>
              <a:ext cx="4549854" cy="2970815"/>
            </a:xfrm>
            <a:prstGeom prst="rect">
              <a:avLst/>
            </a:prstGeom>
          </p:spPr>
        </p:pic>
        <p:pic>
          <p:nvPicPr>
            <p:cNvPr id="15" name="Picture 14" descr="A computer monitor with a black screen&#10;&#10;Description automatically generated">
              <a:hlinkClick r:id="rId3"/>
              <a:extLst>
                <a:ext uri="{FF2B5EF4-FFF2-40B4-BE49-F238E27FC236}">
                  <a16:creationId xmlns:a16="http://schemas.microsoft.com/office/drawing/2014/main" id="{A1D2EBD1-8987-BF47-0402-DF42697CDBF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849947" y="1132713"/>
              <a:ext cx="5297238" cy="4326467"/>
            </a:xfrm>
            <a:prstGeom prst="rect">
              <a:avLst/>
            </a:prstGeom>
          </p:spPr>
        </p:pic>
      </p:grpSp>
      <p:sp>
        <p:nvSpPr>
          <p:cNvPr id="16" name="Text Placeholder 2">
            <a:extLst>
              <a:ext uri="{FF2B5EF4-FFF2-40B4-BE49-F238E27FC236}">
                <a16:creationId xmlns:a16="http://schemas.microsoft.com/office/drawing/2014/main" id="{8C06A20F-969E-4CA2-B4BD-EA99BEFD730E}"/>
              </a:ext>
            </a:extLst>
          </p:cNvPr>
          <p:cNvSpPr>
            <a:spLocks/>
          </p:cNvSpPr>
          <p:nvPr/>
        </p:nvSpPr>
        <p:spPr>
          <a:xfrm>
            <a:off x="6245202" y="3340474"/>
            <a:ext cx="2469808" cy="890587"/>
          </a:xfrm>
          <a:prstGeom prst="rect">
            <a:avLst/>
          </a:prstGeom>
        </p:spPr>
        <p:txBody>
          <a:bodyPr/>
          <a:lstStyle/>
          <a:p>
            <a:pPr algn="ctr" defTabSz="270180">
              <a:spcAft>
                <a:spcPts val="1200"/>
              </a:spcAft>
            </a:pPr>
            <a:r>
              <a:rPr lang="en-US" sz="1600" b="1">
                <a:solidFill>
                  <a:prstClr val="black"/>
                </a:solidFill>
                <a:latin typeface="+mj-lt"/>
              </a:rPr>
              <a:t>Mary Wichansky,</a:t>
            </a:r>
            <a:br>
              <a:rPr lang="en-US" sz="1600">
                <a:solidFill>
                  <a:prstClr val="black"/>
                </a:solidFill>
                <a:latin typeface="+mj-lt"/>
              </a:rPr>
            </a:br>
            <a:r>
              <a:rPr lang="en-US" sz="1600">
                <a:solidFill>
                  <a:prstClr val="black"/>
                </a:solidFill>
                <a:latin typeface="+mj-lt"/>
              </a:rPr>
              <a:t>National Center Director</a:t>
            </a:r>
            <a:br>
              <a:rPr lang="en-US" sz="1799">
                <a:solidFill>
                  <a:prstClr val="black"/>
                </a:solidFill>
                <a:latin typeface="+mj-lt"/>
              </a:rPr>
            </a:br>
            <a:r>
              <a:rPr lang="en-US" sz="1200">
                <a:solidFill>
                  <a:schemeClr val="tx2"/>
                </a:solidFill>
                <a:latin typeface="+mj-lt"/>
                <a:hlinkClick r:id="rId9">
                  <a:extLst>
                    <a:ext uri="{A12FA001-AC4F-418D-AE19-62706E023703}">
                      <ahyp:hlinkClr xmlns:ahyp="http://schemas.microsoft.com/office/drawing/2018/hyperlinkcolor" val="tx"/>
                    </a:ext>
                  </a:extLst>
                </a:hlinkClick>
              </a:rPr>
              <a:t>wichansky@adoptionsupport.org</a:t>
            </a:r>
            <a:endParaRPr lang="en-US" sz="1200">
              <a:solidFill>
                <a:schemeClr val="tx2"/>
              </a:solidFill>
              <a:latin typeface="+mj-lt"/>
            </a:endParaRPr>
          </a:p>
        </p:txBody>
      </p:sp>
      <p:sp>
        <p:nvSpPr>
          <p:cNvPr id="17" name="Oval 16">
            <a:hlinkClick r:id="rId10"/>
            <a:extLst>
              <a:ext uri="{FF2B5EF4-FFF2-40B4-BE49-F238E27FC236}">
                <a16:creationId xmlns:a16="http://schemas.microsoft.com/office/drawing/2014/main" id="{0551D583-5665-18EE-4E67-B9EE8C716432}"/>
              </a:ext>
            </a:extLst>
          </p:cNvPr>
          <p:cNvSpPr/>
          <p:nvPr/>
        </p:nvSpPr>
        <p:spPr>
          <a:xfrm>
            <a:off x="6727401" y="4277468"/>
            <a:ext cx="1505408" cy="1505408"/>
          </a:xfrm>
          <a:prstGeom prst="ellipse">
            <a:avLst/>
          </a:prstGeom>
          <a:blipFill>
            <a:blip r:embed="rId11"/>
            <a:stretch>
              <a:fillRect l="-958" t="-5464" r="-707" b="-34700"/>
            </a:stretch>
          </a:blipFill>
          <a:ln w="15875" cap="flat" cmpd="sng" algn="ctr">
            <a:solidFill>
              <a:srgbClr val="E7E6E6"/>
            </a:solidFill>
            <a:prstDash val="solid"/>
          </a:ln>
          <a:effectLst>
            <a:outerShdw blurRad="50800" dist="38100" dir="2700000" algn="tl" rotWithShape="0">
              <a:prstClr val="black">
                <a:alpha val="40000"/>
              </a:prstClr>
            </a:outerShdw>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18" name="Oval 17">
            <a:extLst>
              <a:ext uri="{FF2B5EF4-FFF2-40B4-BE49-F238E27FC236}">
                <a16:creationId xmlns:a16="http://schemas.microsoft.com/office/drawing/2014/main" id="{EE0A2064-CF49-B13A-5E7B-6DAB8297622A}"/>
              </a:ext>
            </a:extLst>
          </p:cNvPr>
          <p:cNvSpPr/>
          <p:nvPr/>
        </p:nvSpPr>
        <p:spPr>
          <a:xfrm>
            <a:off x="1474350" y="1846135"/>
            <a:ext cx="908464" cy="908464"/>
          </a:xfrm>
          <a:prstGeom prst="ellipse">
            <a:avLst/>
          </a:prstGeom>
          <a:solidFill>
            <a:sysClr val="window" lastClr="FFFFFF"/>
          </a:solidFill>
          <a:ln w="12700" cap="flat" cmpd="sng" algn="ctr">
            <a:solidFill>
              <a:srgbClr val="21397D"/>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19" name="TextBox 18">
            <a:extLst>
              <a:ext uri="{FF2B5EF4-FFF2-40B4-BE49-F238E27FC236}">
                <a16:creationId xmlns:a16="http://schemas.microsoft.com/office/drawing/2014/main" id="{464F085B-41C3-26C9-7DA3-261B84CB85E8}"/>
              </a:ext>
            </a:extLst>
          </p:cNvPr>
          <p:cNvSpPr txBox="1"/>
          <p:nvPr/>
        </p:nvSpPr>
        <p:spPr>
          <a:xfrm>
            <a:off x="1458856" y="1946515"/>
            <a:ext cx="908464" cy="707702"/>
          </a:xfrm>
          <a:prstGeom prst="rect">
            <a:avLst/>
          </a:prstGeom>
          <a:noFill/>
        </p:spPr>
        <p:txBody>
          <a:bodyPr wrap="square" rtlCol="0">
            <a:spAutoFit/>
          </a:bodyPr>
          <a:lstStyle/>
          <a:p>
            <a:pPr algn="ctr" defTabSz="457063"/>
            <a:r>
              <a:rPr lang="en-US" sz="3999" b="1">
                <a:solidFill>
                  <a:srgbClr val="21397D"/>
                </a:solidFill>
                <a:latin typeface="Arial Black" panose="020B0A04020102020204" pitchFamily="34" charset="0"/>
              </a:rPr>
              <a:t>1</a:t>
            </a:r>
          </a:p>
        </p:txBody>
      </p:sp>
      <p:sp>
        <p:nvSpPr>
          <p:cNvPr id="20" name="Oval 19">
            <a:extLst>
              <a:ext uri="{FF2B5EF4-FFF2-40B4-BE49-F238E27FC236}">
                <a16:creationId xmlns:a16="http://schemas.microsoft.com/office/drawing/2014/main" id="{31F30893-8B47-AE31-3D35-CF8A2F384240}"/>
              </a:ext>
            </a:extLst>
          </p:cNvPr>
          <p:cNvSpPr/>
          <p:nvPr/>
        </p:nvSpPr>
        <p:spPr>
          <a:xfrm>
            <a:off x="4195831" y="1846135"/>
            <a:ext cx="908464" cy="908464"/>
          </a:xfrm>
          <a:prstGeom prst="ellipse">
            <a:avLst/>
          </a:prstGeom>
          <a:solidFill>
            <a:sysClr val="window" lastClr="FFFFFF"/>
          </a:solidFill>
          <a:ln w="12700" cap="flat" cmpd="sng" algn="ctr">
            <a:solidFill>
              <a:srgbClr val="92C56E"/>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21" name="TextBox 20">
            <a:extLst>
              <a:ext uri="{FF2B5EF4-FFF2-40B4-BE49-F238E27FC236}">
                <a16:creationId xmlns:a16="http://schemas.microsoft.com/office/drawing/2014/main" id="{E8A76BF3-B905-65FC-674B-610750CCF2D6}"/>
              </a:ext>
            </a:extLst>
          </p:cNvPr>
          <p:cNvSpPr txBox="1"/>
          <p:nvPr/>
        </p:nvSpPr>
        <p:spPr>
          <a:xfrm>
            <a:off x="4195831" y="1980086"/>
            <a:ext cx="908464" cy="707702"/>
          </a:xfrm>
          <a:prstGeom prst="rect">
            <a:avLst/>
          </a:prstGeom>
          <a:noFill/>
        </p:spPr>
        <p:txBody>
          <a:bodyPr wrap="square" rtlCol="0">
            <a:spAutoFit/>
          </a:bodyPr>
          <a:lstStyle/>
          <a:p>
            <a:pPr algn="ctr" defTabSz="457063"/>
            <a:r>
              <a:rPr lang="en-US" sz="3999" b="1">
                <a:solidFill>
                  <a:srgbClr val="92C56E"/>
                </a:solidFill>
                <a:latin typeface="Arial Black" panose="020B0A04020102020204" pitchFamily="34" charset="0"/>
              </a:rPr>
              <a:t>2</a:t>
            </a:r>
          </a:p>
        </p:txBody>
      </p:sp>
      <p:sp>
        <p:nvSpPr>
          <p:cNvPr id="22" name="Oval 21">
            <a:extLst>
              <a:ext uri="{FF2B5EF4-FFF2-40B4-BE49-F238E27FC236}">
                <a16:creationId xmlns:a16="http://schemas.microsoft.com/office/drawing/2014/main" id="{AE55343F-E4AF-D242-8339-4A60F16A63FD}"/>
              </a:ext>
            </a:extLst>
          </p:cNvPr>
          <p:cNvSpPr/>
          <p:nvPr/>
        </p:nvSpPr>
        <p:spPr>
          <a:xfrm>
            <a:off x="6963130" y="1846135"/>
            <a:ext cx="908464" cy="908464"/>
          </a:xfrm>
          <a:prstGeom prst="ellipse">
            <a:avLst/>
          </a:prstGeom>
          <a:solidFill>
            <a:sysClr val="window" lastClr="FFFFFF"/>
          </a:solidFill>
          <a:ln w="12700" cap="flat" cmpd="sng" algn="ctr">
            <a:solidFill>
              <a:srgbClr val="1A8F52"/>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23" name="TextBox 22">
            <a:extLst>
              <a:ext uri="{FF2B5EF4-FFF2-40B4-BE49-F238E27FC236}">
                <a16:creationId xmlns:a16="http://schemas.microsoft.com/office/drawing/2014/main" id="{676F9E13-C07D-2F6C-C720-A346DDC58FDB}"/>
              </a:ext>
            </a:extLst>
          </p:cNvPr>
          <p:cNvSpPr txBox="1"/>
          <p:nvPr/>
        </p:nvSpPr>
        <p:spPr>
          <a:xfrm>
            <a:off x="6963130" y="1980086"/>
            <a:ext cx="908464" cy="707702"/>
          </a:xfrm>
          <a:prstGeom prst="rect">
            <a:avLst/>
          </a:prstGeom>
          <a:noFill/>
        </p:spPr>
        <p:txBody>
          <a:bodyPr wrap="square" rtlCol="0">
            <a:spAutoFit/>
          </a:bodyPr>
          <a:lstStyle/>
          <a:p>
            <a:pPr algn="ctr" defTabSz="457063"/>
            <a:r>
              <a:rPr lang="en-US" sz="3999" b="1">
                <a:solidFill>
                  <a:srgbClr val="1A8F52"/>
                </a:solidFill>
                <a:latin typeface="Arial Black" panose="020B0A04020102020204" pitchFamily="34" charset="0"/>
              </a:rPr>
              <a:t>3</a:t>
            </a:r>
          </a:p>
        </p:txBody>
      </p:sp>
      <p:sp>
        <p:nvSpPr>
          <p:cNvPr id="24" name="Oval 23">
            <a:extLst>
              <a:ext uri="{FF2B5EF4-FFF2-40B4-BE49-F238E27FC236}">
                <a16:creationId xmlns:a16="http://schemas.microsoft.com/office/drawing/2014/main" id="{801A344D-9C9E-E29B-6244-73660B748788}"/>
              </a:ext>
            </a:extLst>
          </p:cNvPr>
          <p:cNvSpPr/>
          <p:nvPr/>
        </p:nvSpPr>
        <p:spPr>
          <a:xfrm>
            <a:off x="9741424" y="1846135"/>
            <a:ext cx="908464" cy="908464"/>
          </a:xfrm>
          <a:prstGeom prst="ellipse">
            <a:avLst/>
          </a:prstGeom>
          <a:solidFill>
            <a:sysClr val="window" lastClr="FFFFFF"/>
          </a:solidFill>
          <a:ln w="12700" cap="flat" cmpd="sng" algn="ctr">
            <a:solidFill>
              <a:srgbClr val="54CCCD"/>
            </a:solidFill>
            <a:prstDash val="solid"/>
          </a:ln>
          <a:effectLst/>
        </p:spPr>
        <p:txBody>
          <a:bodyPr rtlCol="0" anchor="ctr"/>
          <a:lstStyle/>
          <a:p>
            <a:pPr algn="ctr" defTabSz="457063">
              <a:defRPr/>
            </a:pPr>
            <a:endParaRPr lang="en-US" sz="1799" kern="0">
              <a:solidFill>
                <a:prstClr val="white"/>
              </a:solidFill>
              <a:latin typeface="Franklin Gothic Book" panose="020B0503020102020204"/>
            </a:endParaRPr>
          </a:p>
        </p:txBody>
      </p:sp>
      <p:sp>
        <p:nvSpPr>
          <p:cNvPr id="25" name="TextBox 24">
            <a:extLst>
              <a:ext uri="{FF2B5EF4-FFF2-40B4-BE49-F238E27FC236}">
                <a16:creationId xmlns:a16="http://schemas.microsoft.com/office/drawing/2014/main" id="{7554A200-8B19-38E1-1939-3A40F18D3EFD}"/>
              </a:ext>
            </a:extLst>
          </p:cNvPr>
          <p:cNvSpPr txBox="1"/>
          <p:nvPr/>
        </p:nvSpPr>
        <p:spPr>
          <a:xfrm>
            <a:off x="9741424" y="1980266"/>
            <a:ext cx="908464" cy="707702"/>
          </a:xfrm>
          <a:prstGeom prst="rect">
            <a:avLst/>
          </a:prstGeom>
          <a:noFill/>
        </p:spPr>
        <p:txBody>
          <a:bodyPr wrap="square" rtlCol="0">
            <a:spAutoFit/>
          </a:bodyPr>
          <a:lstStyle/>
          <a:p>
            <a:pPr algn="ctr" defTabSz="457063"/>
            <a:r>
              <a:rPr lang="en-US" sz="3999" b="1">
                <a:solidFill>
                  <a:srgbClr val="54CCCD"/>
                </a:solidFill>
                <a:latin typeface="Arial Black" panose="020B0A04020102020204" pitchFamily="34" charset="0"/>
              </a:rPr>
              <a:t>4</a:t>
            </a:r>
          </a:p>
        </p:txBody>
      </p:sp>
      <p:sp>
        <p:nvSpPr>
          <p:cNvPr id="26" name="Oval 25">
            <a:hlinkClick r:id="rId12"/>
            <a:extLst>
              <a:ext uri="{FF2B5EF4-FFF2-40B4-BE49-F238E27FC236}">
                <a16:creationId xmlns:a16="http://schemas.microsoft.com/office/drawing/2014/main" id="{5631C7C9-6EB2-58D3-5E50-EC1B84536B9A}"/>
              </a:ext>
            </a:extLst>
          </p:cNvPr>
          <p:cNvSpPr/>
          <p:nvPr/>
        </p:nvSpPr>
        <p:spPr>
          <a:xfrm>
            <a:off x="1160383" y="4167363"/>
            <a:ext cx="1505408" cy="1505408"/>
          </a:xfrm>
          <a:prstGeom prst="ellipse">
            <a:avLst/>
          </a:prstGeom>
          <a:blipFill>
            <a:blip r:embed="rId13"/>
            <a:stretch>
              <a:fillRect l="-36412" t="-5119" r="-24073" b="-14419"/>
            </a:stretch>
          </a:blipFill>
          <a:ln w="15875" cap="flat" cmpd="sng" algn="ctr">
            <a:solidFill>
              <a:srgbClr val="E7E6E6"/>
            </a:solidFill>
            <a:prstDash val="solid"/>
          </a:ln>
          <a:effectLst>
            <a:outerShdw blurRad="50800" dist="38100" dir="2700000" algn="tl" rotWithShape="0">
              <a:prstClr val="black">
                <a:alpha val="40000"/>
              </a:prstClr>
            </a:outerShdw>
          </a:effectLst>
        </p:spPr>
        <p:txBody>
          <a:bodyPr rtlCol="0" anchor="ctr"/>
          <a:lstStyle/>
          <a:p>
            <a:pPr algn="ctr" defTabSz="457063">
              <a:defRPr/>
            </a:pPr>
            <a:endParaRPr lang="en-US" sz="1799" kern="0">
              <a:solidFill>
                <a:prstClr val="white"/>
              </a:solidFill>
              <a:latin typeface="Franklin Gothic Book" panose="020B0503020102020204"/>
            </a:endParaRPr>
          </a:p>
        </p:txBody>
      </p:sp>
      <p:pic>
        <p:nvPicPr>
          <p:cNvPr id="27" name="Picture 26" descr="A qr code with a letter n&#10;&#10;Description automatically generated">
            <a:extLst>
              <a:ext uri="{FF2B5EF4-FFF2-40B4-BE49-F238E27FC236}">
                <a16:creationId xmlns:a16="http://schemas.microsoft.com/office/drawing/2014/main" id="{431DB1EB-605A-3DD4-A90C-5CABD62BEEF6}"/>
              </a:ext>
            </a:extLst>
          </p:cNvPr>
          <p:cNvPicPr>
            <a:picLocks noChangeAspect="1"/>
          </p:cNvPicPr>
          <p:nvPr/>
        </p:nvPicPr>
        <p:blipFill>
          <a:blip r:embed="rId14"/>
          <a:stretch>
            <a:fillRect/>
          </a:stretch>
        </p:blipFill>
        <p:spPr>
          <a:xfrm>
            <a:off x="1160890" y="4164876"/>
            <a:ext cx="1644283" cy="1607960"/>
          </a:xfrm>
          <a:prstGeom prst="rect">
            <a:avLst/>
          </a:prstGeom>
        </p:spPr>
      </p:pic>
    </p:spTree>
    <p:extLst>
      <p:ext uri="{BB962C8B-B14F-4D97-AF65-F5344CB8AC3E}">
        <p14:creationId xmlns:p14="http://schemas.microsoft.com/office/powerpoint/2010/main" val="485938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C9DAB-25A1-0936-0B3B-9DA93BDBC9E3}"/>
              </a:ext>
            </a:extLst>
          </p:cNvPr>
          <p:cNvSpPr>
            <a:spLocks noGrp="1"/>
          </p:cNvSpPr>
          <p:nvPr>
            <p:ph type="title"/>
          </p:nvPr>
        </p:nvSpPr>
        <p:spPr/>
        <p:txBody>
          <a:bodyPr anchor="ctr">
            <a:normAutofit/>
          </a:bodyPr>
          <a:lstStyle/>
          <a:p>
            <a:r>
              <a:rPr lang="en-US" sz="3200" dirty="0">
                <a:latin typeface="Arial Black"/>
                <a:cs typeface="Arial"/>
              </a:rPr>
              <a:t>How did we do?</a:t>
            </a:r>
          </a:p>
        </p:txBody>
      </p:sp>
      <p:sp>
        <p:nvSpPr>
          <p:cNvPr id="3" name="Slide Number Placeholder 2">
            <a:extLst>
              <a:ext uri="{FF2B5EF4-FFF2-40B4-BE49-F238E27FC236}">
                <a16:creationId xmlns:a16="http://schemas.microsoft.com/office/drawing/2014/main" id="{D7AC1724-4D75-7774-90A4-DCDFE4995604}"/>
              </a:ext>
            </a:extLst>
          </p:cNvPr>
          <p:cNvSpPr>
            <a:spLocks noGrp="1"/>
          </p:cNvSpPr>
          <p:nvPr>
            <p:ph type="sldNum" sz="quarter" idx="4"/>
          </p:nvPr>
        </p:nvSpPr>
        <p:spPr/>
        <p:txBody>
          <a:bodyPr anchor="ctr">
            <a:normAutofit/>
          </a:bodyPr>
          <a:lstStyle/>
          <a:p>
            <a:pPr>
              <a:spcAft>
                <a:spcPts val="600"/>
              </a:spcAft>
            </a:pPr>
            <a:fld id="{02821913-697F-40F7-88AF-FB7D2903BEAB}" type="slidenum">
              <a:rPr lang="en-US" smtClean="0"/>
              <a:pPr>
                <a:spcAft>
                  <a:spcPts val="600"/>
                </a:spcAft>
              </a:pPr>
              <a:t>15</a:t>
            </a:fld>
            <a:endParaRPr lang="en-US"/>
          </a:p>
        </p:txBody>
      </p:sp>
      <p:pic>
        <p:nvPicPr>
          <p:cNvPr id="6" name="Picture 5" descr="A qr code with a letter n&#10;&#10;Description automatically generated">
            <a:extLst>
              <a:ext uri="{FF2B5EF4-FFF2-40B4-BE49-F238E27FC236}">
                <a16:creationId xmlns:a16="http://schemas.microsoft.com/office/drawing/2014/main" id="{E62FE8C7-8548-95B8-CC14-EFC7CF1B42C4}"/>
              </a:ext>
            </a:extLst>
          </p:cNvPr>
          <p:cNvPicPr>
            <a:picLocks noChangeAspect="1"/>
          </p:cNvPicPr>
          <p:nvPr/>
        </p:nvPicPr>
        <p:blipFill>
          <a:blip r:embed="rId2"/>
          <a:stretch>
            <a:fillRect/>
          </a:stretch>
        </p:blipFill>
        <p:spPr>
          <a:xfrm>
            <a:off x="3796672" y="1940138"/>
            <a:ext cx="3956671" cy="3956671"/>
          </a:xfrm>
          <a:prstGeom prst="rect">
            <a:avLst/>
          </a:prstGeom>
          <a:noFill/>
        </p:spPr>
      </p:pic>
    </p:spTree>
    <p:extLst>
      <p:ext uri="{BB962C8B-B14F-4D97-AF65-F5344CB8AC3E}">
        <p14:creationId xmlns:p14="http://schemas.microsoft.com/office/powerpoint/2010/main" val="4134781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12A8F6-49B2-0006-0ACB-CC445AE6CE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1677" y="968771"/>
            <a:ext cx="3294046" cy="3084170"/>
          </a:xfrm>
          <a:prstGeom prst="rect">
            <a:avLst/>
          </a:prstGeom>
        </p:spPr>
      </p:pic>
      <p:sp>
        <p:nvSpPr>
          <p:cNvPr id="4" name="TextBox 3">
            <a:extLst>
              <a:ext uri="{FF2B5EF4-FFF2-40B4-BE49-F238E27FC236}">
                <a16:creationId xmlns:a16="http://schemas.microsoft.com/office/drawing/2014/main" id="{09D53E3D-202C-F601-7556-4F27D1189A40}"/>
              </a:ext>
            </a:extLst>
          </p:cNvPr>
          <p:cNvSpPr txBox="1"/>
          <p:nvPr/>
        </p:nvSpPr>
        <p:spPr>
          <a:xfrm>
            <a:off x="509866" y="911975"/>
            <a:ext cx="6615139" cy="3975127"/>
          </a:xfrm>
          <a:prstGeom prst="rect">
            <a:avLst/>
          </a:prstGeom>
          <a:noFill/>
        </p:spPr>
        <p:txBody>
          <a:bodyPr wrap="square" rtlCol="0">
            <a:spAutoFit/>
          </a:bodyPr>
          <a:lstStyle/>
          <a:p>
            <a:pPr>
              <a:lnSpc>
                <a:spcPts val="1400"/>
              </a:lnSpc>
              <a:spcBef>
                <a:spcPts val="600"/>
              </a:spcBef>
            </a:pPr>
            <a:r>
              <a:rPr lang="en-US" sz="1000" b="1" dirty="0">
                <a:solidFill>
                  <a:schemeClr val="tx2"/>
                </a:solidFill>
              </a:rPr>
              <a:t>The National Center for Adoption Competent Mental Health Services </a:t>
            </a:r>
            <a:r>
              <a:rPr lang="en-US" sz="1000" dirty="0">
                <a:solidFill>
                  <a:schemeClr val="tx1">
                    <a:lumMod val="75000"/>
                    <a:lumOff val="25000"/>
                  </a:schemeClr>
                </a:solidFill>
              </a:rPr>
              <a:t>was funded in </a:t>
            </a:r>
            <a:br>
              <a:rPr lang="en-US" sz="1000" dirty="0">
                <a:solidFill>
                  <a:schemeClr val="tx1">
                    <a:lumMod val="75000"/>
                    <a:lumOff val="25000"/>
                  </a:schemeClr>
                </a:solidFill>
              </a:rPr>
            </a:br>
            <a:r>
              <a:rPr lang="en-US" sz="1000" dirty="0">
                <a:solidFill>
                  <a:schemeClr val="tx1">
                    <a:lumMod val="75000"/>
                    <a:lumOff val="25000"/>
                  </a:schemeClr>
                </a:solidFill>
              </a:rPr>
              <a:t>Oct. 2023 by the United States Department of Health &amp; Human Services, Administration for </a:t>
            </a:r>
            <a:br>
              <a:rPr lang="en-US" sz="1000" dirty="0">
                <a:solidFill>
                  <a:schemeClr val="tx1">
                    <a:lumMod val="75000"/>
                    <a:lumOff val="25000"/>
                  </a:schemeClr>
                </a:solidFill>
              </a:rPr>
            </a:br>
            <a:r>
              <a:rPr lang="en-US" sz="1000" dirty="0">
                <a:solidFill>
                  <a:schemeClr val="tx1">
                    <a:lumMod val="75000"/>
                    <a:lumOff val="25000"/>
                  </a:schemeClr>
                </a:solidFill>
              </a:rPr>
              <a:t>Children &amp; Families, Children’s Bureau. The National Center will provide targeted technical </a:t>
            </a:r>
            <a:br>
              <a:rPr lang="en-US" sz="1000" dirty="0">
                <a:solidFill>
                  <a:schemeClr val="tx1">
                    <a:lumMod val="75000"/>
                    <a:lumOff val="25000"/>
                  </a:schemeClr>
                </a:solidFill>
              </a:rPr>
            </a:br>
            <a:r>
              <a:rPr lang="en-US" sz="1000" dirty="0">
                <a:solidFill>
                  <a:schemeClr val="tx1">
                    <a:lumMod val="75000"/>
                    <a:lumOff val="25000"/>
                  </a:schemeClr>
                </a:solidFill>
              </a:rPr>
              <a:t>assistance and evidence-informed training to strengthen coordination and capacity among </a:t>
            </a:r>
            <a:br>
              <a:rPr lang="en-US" sz="1000" dirty="0">
                <a:solidFill>
                  <a:schemeClr val="tx1">
                    <a:lumMod val="75000"/>
                    <a:lumOff val="25000"/>
                  </a:schemeClr>
                </a:solidFill>
              </a:rPr>
            </a:br>
            <a:r>
              <a:rPr lang="en-US" sz="1000" dirty="0">
                <a:solidFill>
                  <a:schemeClr val="tx1">
                    <a:lumMod val="75000"/>
                    <a:lumOff val="25000"/>
                  </a:schemeClr>
                </a:solidFill>
              </a:rPr>
              <a:t>child welfare and mental health systems to improve the quality of mental health services provided </a:t>
            </a:r>
            <a:br>
              <a:rPr lang="en-US" sz="1000" dirty="0">
                <a:solidFill>
                  <a:schemeClr val="tx1">
                    <a:lumMod val="75000"/>
                    <a:lumOff val="25000"/>
                  </a:schemeClr>
                </a:solidFill>
              </a:rPr>
            </a:br>
            <a:r>
              <a:rPr lang="en-US" sz="1000" dirty="0">
                <a:solidFill>
                  <a:schemeClr val="tx1">
                    <a:lumMod val="75000"/>
                    <a:lumOff val="25000"/>
                  </a:schemeClr>
                </a:solidFill>
              </a:rPr>
              <a:t>to children, young adults, and their families while in care and in adoptive and guardianship homes.</a:t>
            </a:r>
          </a:p>
          <a:p>
            <a:pPr>
              <a:lnSpc>
                <a:spcPts val="1400"/>
              </a:lnSpc>
              <a:spcBef>
                <a:spcPts val="600"/>
              </a:spcBef>
            </a:pPr>
            <a:endParaRPr lang="en-US" sz="1000" dirty="0">
              <a:solidFill>
                <a:schemeClr val="tx1">
                  <a:lumMod val="75000"/>
                  <a:lumOff val="25000"/>
                </a:schemeClr>
              </a:solidFill>
            </a:endParaRPr>
          </a:p>
          <a:p>
            <a:pPr>
              <a:lnSpc>
                <a:spcPts val="1400"/>
              </a:lnSpc>
              <a:spcBef>
                <a:spcPts val="600"/>
              </a:spcBef>
            </a:pPr>
            <a:r>
              <a:rPr lang="en-US" sz="1000" dirty="0">
                <a:solidFill>
                  <a:schemeClr val="tx1">
                    <a:lumMod val="75000"/>
                    <a:lumOff val="25000"/>
                  </a:schemeClr>
                </a:solidFill>
              </a:rPr>
              <a:t>The </a:t>
            </a:r>
            <a:r>
              <a:rPr lang="en-US" sz="1000" b="1" dirty="0">
                <a:solidFill>
                  <a:schemeClr val="tx2"/>
                </a:solidFill>
              </a:rPr>
              <a:t>Center for Adoption Support and Education (C.A.S.E.)</a:t>
            </a:r>
            <a:r>
              <a:rPr lang="en-US" sz="1000" dirty="0">
                <a:solidFill>
                  <a:schemeClr val="tx2"/>
                </a:solidFill>
              </a:rPr>
              <a:t> </a:t>
            </a:r>
            <a:r>
              <a:rPr lang="en-US" sz="1000" dirty="0">
                <a:solidFill>
                  <a:schemeClr val="tx1">
                    <a:lumMod val="75000"/>
                    <a:lumOff val="25000"/>
                  </a:schemeClr>
                </a:solidFill>
              </a:rPr>
              <a:t>is the lead organization for the National </a:t>
            </a:r>
            <a:br>
              <a:rPr lang="en-US" sz="1000" dirty="0">
                <a:solidFill>
                  <a:schemeClr val="tx1">
                    <a:lumMod val="75000"/>
                    <a:lumOff val="25000"/>
                  </a:schemeClr>
                </a:solidFill>
              </a:rPr>
            </a:br>
            <a:r>
              <a:rPr lang="en-US" sz="1000" dirty="0">
                <a:solidFill>
                  <a:schemeClr val="tx1">
                    <a:lumMod val="75000"/>
                    <a:lumOff val="25000"/>
                  </a:schemeClr>
                </a:solidFill>
              </a:rPr>
              <a:t>Center. C.A.S.E. is nationally recognized for its pioneering work in adoption-competent mental health </a:t>
            </a:r>
            <a:br>
              <a:rPr lang="en-US" sz="1000" dirty="0">
                <a:solidFill>
                  <a:schemeClr val="tx1">
                    <a:lumMod val="75000"/>
                    <a:lumOff val="25000"/>
                  </a:schemeClr>
                </a:solidFill>
              </a:rPr>
            </a:br>
            <a:r>
              <a:rPr lang="en-US" sz="1000" dirty="0">
                <a:solidFill>
                  <a:schemeClr val="tx1">
                    <a:lumMod val="75000"/>
                    <a:lumOff val="25000"/>
                  </a:schemeClr>
                </a:solidFill>
              </a:rPr>
              <a:t>services and fostering the development of a highly skilled adoption-competent workforce through its </a:t>
            </a:r>
            <a:br>
              <a:rPr lang="en-US" sz="1000" dirty="0">
                <a:solidFill>
                  <a:schemeClr val="tx1">
                    <a:lumMod val="75000"/>
                    <a:lumOff val="25000"/>
                  </a:schemeClr>
                </a:solidFill>
              </a:rPr>
            </a:br>
            <a:r>
              <a:rPr lang="en-US" sz="1000" dirty="0">
                <a:solidFill>
                  <a:schemeClr val="tx1">
                    <a:lumMod val="75000"/>
                    <a:lumOff val="25000"/>
                  </a:schemeClr>
                </a:solidFill>
              </a:rPr>
              <a:t>National Adoption Competency Mental Health Training Initiative (NTI), also funded by ACF.</a:t>
            </a:r>
          </a:p>
          <a:p>
            <a:pPr>
              <a:lnSpc>
                <a:spcPts val="1400"/>
              </a:lnSpc>
              <a:spcBef>
                <a:spcPts val="600"/>
              </a:spcBef>
            </a:pPr>
            <a:endParaRPr lang="en-US" sz="1000" dirty="0">
              <a:solidFill>
                <a:schemeClr val="tx1">
                  <a:lumMod val="75000"/>
                  <a:lumOff val="25000"/>
                </a:schemeClr>
              </a:solidFill>
            </a:endParaRPr>
          </a:p>
          <a:p>
            <a:pPr>
              <a:lnSpc>
                <a:spcPts val="1400"/>
              </a:lnSpc>
              <a:spcBef>
                <a:spcPts val="600"/>
              </a:spcBef>
            </a:pPr>
            <a:r>
              <a:rPr lang="en-US" sz="1000" dirty="0">
                <a:solidFill>
                  <a:schemeClr val="tx1">
                    <a:lumMod val="75000"/>
                    <a:lumOff val="25000"/>
                  </a:schemeClr>
                </a:solidFill>
              </a:rPr>
              <a:t>The </a:t>
            </a:r>
            <a:r>
              <a:rPr lang="en-US" sz="1000" b="1" dirty="0">
                <a:solidFill>
                  <a:schemeClr val="tx2"/>
                </a:solidFill>
              </a:rPr>
              <a:t>Children's Bureau </a:t>
            </a:r>
            <a:r>
              <a:rPr lang="en-US" sz="1000" dirty="0">
                <a:solidFill>
                  <a:schemeClr val="tx1">
                    <a:lumMod val="75000"/>
                    <a:lumOff val="25000"/>
                  </a:schemeClr>
                </a:solidFill>
              </a:rPr>
              <a:t>seeks to improve the safety, permanency and well-being of children through leadership, support for necessary services, and productive partnerships with states, tribes, and communities. It has the primary responsibility for administering federal programs that support state child welfare services. Additionally, it provides matching federal funds to states, tribes, and communities to help them operate every aspect of their child welfare systems, including the prevention of child abuse and neglect, the support of permanent placements through adoption and subsidized guardianship, and the information systems necessary to support these programs.</a:t>
            </a:r>
          </a:p>
          <a:p>
            <a:pPr>
              <a:lnSpc>
                <a:spcPts val="1400"/>
              </a:lnSpc>
            </a:pPr>
            <a:endParaRPr lang="en-US" sz="1000" dirty="0">
              <a:solidFill>
                <a:schemeClr val="tx1">
                  <a:lumMod val="75000"/>
                  <a:lumOff val="25000"/>
                </a:schemeClr>
              </a:solidFill>
            </a:endParaRPr>
          </a:p>
          <a:p>
            <a:pPr>
              <a:lnSpc>
                <a:spcPts val="1400"/>
              </a:lnSpc>
            </a:pPr>
            <a:endParaRPr lang="en-US" sz="1000" dirty="0">
              <a:solidFill>
                <a:schemeClr val="tx1">
                  <a:lumMod val="75000"/>
                  <a:lumOff val="25000"/>
                </a:schemeClr>
              </a:solidFill>
            </a:endParaRPr>
          </a:p>
        </p:txBody>
      </p:sp>
      <p:sp>
        <p:nvSpPr>
          <p:cNvPr id="5" name="TextBox 4">
            <a:extLst>
              <a:ext uri="{FF2B5EF4-FFF2-40B4-BE49-F238E27FC236}">
                <a16:creationId xmlns:a16="http://schemas.microsoft.com/office/drawing/2014/main" id="{D88AE7B7-DD92-0402-6E1D-B845D0B2413B}"/>
              </a:ext>
            </a:extLst>
          </p:cNvPr>
          <p:cNvSpPr txBox="1"/>
          <p:nvPr/>
        </p:nvSpPr>
        <p:spPr>
          <a:xfrm>
            <a:off x="8417030" y="4486644"/>
            <a:ext cx="2943340" cy="1616083"/>
          </a:xfrm>
          <a:prstGeom prst="rect">
            <a:avLst/>
          </a:prstGeom>
          <a:noFill/>
        </p:spPr>
        <p:txBody>
          <a:bodyPr wrap="square" rtlCol="0">
            <a:spAutoFit/>
          </a:bodyPr>
          <a:lstStyle/>
          <a:p>
            <a:pPr algn="ctr">
              <a:lnSpc>
                <a:spcPts val="1200"/>
              </a:lnSpc>
              <a:spcBef>
                <a:spcPts val="600"/>
              </a:spcBef>
            </a:pPr>
            <a:r>
              <a:rPr lang="en-US" sz="800" i="1" dirty="0">
                <a:solidFill>
                  <a:schemeClr val="accent3">
                    <a:lumMod val="75000"/>
                  </a:schemeClr>
                </a:solidFill>
              </a:rPr>
              <a:t>This presentation and its content is copyright of the National Center for Adoption Competent Mental Health Services.  </a:t>
            </a:r>
            <a:br>
              <a:rPr lang="en-US" sz="800" i="1" dirty="0">
                <a:solidFill>
                  <a:schemeClr val="accent3">
                    <a:lumMod val="75000"/>
                  </a:schemeClr>
                </a:solidFill>
              </a:rPr>
            </a:br>
            <a:r>
              <a:rPr lang="en-US" sz="800" i="1" dirty="0">
                <a:solidFill>
                  <a:schemeClr val="accent3">
                    <a:lumMod val="75000"/>
                  </a:schemeClr>
                </a:solidFill>
              </a:rPr>
              <a:t>© National Center for Adoption Competent Mental </a:t>
            </a:r>
            <a:br>
              <a:rPr lang="en-US" sz="800" i="1" dirty="0">
                <a:solidFill>
                  <a:schemeClr val="accent3">
                    <a:lumMod val="75000"/>
                  </a:schemeClr>
                </a:solidFill>
              </a:rPr>
            </a:br>
            <a:r>
              <a:rPr lang="en-US" sz="800" i="1" dirty="0">
                <a:solidFill>
                  <a:schemeClr val="accent3">
                    <a:lumMod val="75000"/>
                  </a:schemeClr>
                </a:solidFill>
              </a:rPr>
              <a:t>Health Services, 2024. All rights reserved.</a:t>
            </a:r>
          </a:p>
          <a:p>
            <a:pPr algn="ctr">
              <a:lnSpc>
                <a:spcPts val="1200"/>
              </a:lnSpc>
              <a:spcBef>
                <a:spcPts val="600"/>
              </a:spcBef>
            </a:pPr>
            <a:endParaRPr lang="en-US" sz="800" i="1" dirty="0">
              <a:solidFill>
                <a:schemeClr val="accent3">
                  <a:lumMod val="75000"/>
                </a:schemeClr>
              </a:solidFill>
            </a:endParaRPr>
          </a:p>
          <a:p>
            <a:pPr algn="ctr">
              <a:lnSpc>
                <a:spcPts val="1200"/>
              </a:lnSpc>
              <a:spcBef>
                <a:spcPts val="600"/>
              </a:spcBef>
            </a:pPr>
            <a:r>
              <a:rPr lang="en-US" sz="800" i="1" dirty="0">
                <a:solidFill>
                  <a:schemeClr val="accent3">
                    <a:lumMod val="75000"/>
                  </a:schemeClr>
                </a:solidFill>
              </a:rPr>
              <a:t>Any redistribution or reproduction of part or all of the contents in any form is prohibited without express written permission. You may print or download to a local hard disk for personal and non-commercial use only.</a:t>
            </a:r>
          </a:p>
        </p:txBody>
      </p:sp>
      <p:sp>
        <p:nvSpPr>
          <p:cNvPr id="2" name="Rectangle 1">
            <a:extLst>
              <a:ext uri="{FF2B5EF4-FFF2-40B4-BE49-F238E27FC236}">
                <a16:creationId xmlns:a16="http://schemas.microsoft.com/office/drawing/2014/main" id="{ADB216E3-7448-A84B-12FD-8FBB203EDE98}"/>
              </a:ext>
            </a:extLst>
          </p:cNvPr>
          <p:cNvSpPr/>
          <p:nvPr/>
        </p:nvSpPr>
        <p:spPr>
          <a:xfrm>
            <a:off x="8389365" y="4155447"/>
            <a:ext cx="299867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0B3658D-E1EF-ACCE-200E-02C419D76EF5}"/>
              </a:ext>
            </a:extLst>
          </p:cNvPr>
          <p:cNvCxnSpPr>
            <a:cxnSpLocks/>
          </p:cNvCxnSpPr>
          <p:nvPr/>
        </p:nvCxnSpPr>
        <p:spPr>
          <a:xfrm>
            <a:off x="607162" y="4835896"/>
            <a:ext cx="6517843" cy="0"/>
          </a:xfrm>
          <a:prstGeom prst="line">
            <a:avLst/>
          </a:prstGeom>
          <a:ln w="635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5BD0F0B-3351-AB0A-F469-7DF5D13FEEF0}"/>
              </a:ext>
            </a:extLst>
          </p:cNvPr>
          <p:cNvSpPr txBox="1"/>
          <p:nvPr/>
        </p:nvSpPr>
        <p:spPr>
          <a:xfrm>
            <a:off x="509866" y="5188012"/>
            <a:ext cx="3703688" cy="656590"/>
          </a:xfrm>
          <a:prstGeom prst="rect">
            <a:avLst/>
          </a:prstGeom>
          <a:noFill/>
        </p:spPr>
        <p:txBody>
          <a:bodyPr wrap="square" rtlCol="0">
            <a:spAutoFit/>
          </a:bodyPr>
          <a:lstStyle/>
          <a:p>
            <a:pPr>
              <a:lnSpc>
                <a:spcPts val="1400"/>
              </a:lnSpc>
              <a:spcBef>
                <a:spcPts val="600"/>
              </a:spcBef>
            </a:pPr>
            <a:r>
              <a:rPr lang="en-US" b="1" dirty="0">
                <a:solidFill>
                  <a:schemeClr val="tx2"/>
                </a:solidFill>
                <a:latin typeface="Arial Black" panose="020B0A04020102020204" pitchFamily="34" charset="0"/>
              </a:rPr>
              <a:t>Stay Connected</a:t>
            </a:r>
          </a:p>
          <a:p>
            <a:pPr>
              <a:lnSpc>
                <a:spcPts val="1200"/>
              </a:lnSpc>
              <a:spcBef>
                <a:spcPts val="600"/>
              </a:spcBef>
            </a:pPr>
            <a:r>
              <a:rPr lang="en-US" sz="900" b="1" dirty="0"/>
              <a:t>Become part of our community and follow the National Center on our social networks as we help impact systems change. </a:t>
            </a:r>
            <a:endParaRPr lang="en-US" sz="900" dirty="0"/>
          </a:p>
        </p:txBody>
      </p:sp>
      <p:pic>
        <p:nvPicPr>
          <p:cNvPr id="11" name="Picture 10" descr="A black background with blue text&#10;&#10;Description automatically generated">
            <a:hlinkClick r:id="rId3"/>
            <a:extLst>
              <a:ext uri="{FF2B5EF4-FFF2-40B4-BE49-F238E27FC236}">
                <a16:creationId xmlns:a16="http://schemas.microsoft.com/office/drawing/2014/main" id="{2C657E94-DE90-7D0F-4626-B694EE940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026" y="5024267"/>
            <a:ext cx="2516406" cy="1078460"/>
          </a:xfrm>
          <a:prstGeom prst="rect">
            <a:avLst/>
          </a:prstGeom>
        </p:spPr>
      </p:pic>
      <p:pic>
        <p:nvPicPr>
          <p:cNvPr id="14" name="Picture 13" descr="A green and white logo&#10;&#10;Description automatically generated">
            <a:hlinkClick r:id="rId5"/>
            <a:extLst>
              <a:ext uri="{FF2B5EF4-FFF2-40B4-BE49-F238E27FC236}">
                <a16:creationId xmlns:a16="http://schemas.microsoft.com/office/drawing/2014/main" id="{F6F79F7D-EF26-3C8F-528C-3E556DC59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932" y="5940315"/>
            <a:ext cx="427234" cy="427234"/>
          </a:xfrm>
          <a:prstGeom prst="rect">
            <a:avLst/>
          </a:prstGeom>
        </p:spPr>
      </p:pic>
      <p:pic>
        <p:nvPicPr>
          <p:cNvPr id="18" name="Picture 17" descr="A green circle with white letters in it&#10;&#10;Description automatically generated">
            <a:hlinkClick r:id="rId7"/>
            <a:extLst>
              <a:ext uri="{FF2B5EF4-FFF2-40B4-BE49-F238E27FC236}">
                <a16:creationId xmlns:a16="http://schemas.microsoft.com/office/drawing/2014/main" id="{57661244-6634-9259-C785-FFF4340C70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756" y="5940315"/>
            <a:ext cx="427234" cy="427234"/>
          </a:xfrm>
          <a:prstGeom prst="rect">
            <a:avLst/>
          </a:prstGeom>
        </p:spPr>
      </p:pic>
      <p:pic>
        <p:nvPicPr>
          <p:cNvPr id="16" name="Picture 15" descr="A green and white logo&#10;&#10;Description automatically generated">
            <a:hlinkClick r:id="rId9"/>
            <a:extLst>
              <a:ext uri="{FF2B5EF4-FFF2-40B4-BE49-F238E27FC236}">
                <a16:creationId xmlns:a16="http://schemas.microsoft.com/office/drawing/2014/main" id="{F93FB6FD-C576-B61C-D38B-F31CA02C4E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6108" y="5940315"/>
            <a:ext cx="427234" cy="427234"/>
          </a:xfrm>
          <a:prstGeom prst="rect">
            <a:avLst/>
          </a:prstGeom>
        </p:spPr>
      </p:pic>
      <p:pic>
        <p:nvPicPr>
          <p:cNvPr id="20" name="Picture 19" descr="A green and white x in a circle&#10;&#10;Description automatically generated">
            <a:hlinkClick r:id="rId11"/>
            <a:extLst>
              <a:ext uri="{FF2B5EF4-FFF2-40B4-BE49-F238E27FC236}">
                <a16:creationId xmlns:a16="http://schemas.microsoft.com/office/drawing/2014/main" id="{B08839C4-8F27-7827-F24B-C9596774C0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7284" y="5940315"/>
            <a:ext cx="427234" cy="427234"/>
          </a:xfrm>
          <a:prstGeom prst="rect">
            <a:avLst/>
          </a:prstGeom>
        </p:spPr>
      </p:pic>
      <p:pic>
        <p:nvPicPr>
          <p:cNvPr id="22" name="Picture 21" descr="A green and white button with a play button in the middle&#10;&#10;Description automatically generated">
            <a:hlinkClick r:id="rId13"/>
            <a:extLst>
              <a:ext uri="{FF2B5EF4-FFF2-40B4-BE49-F238E27FC236}">
                <a16:creationId xmlns:a16="http://schemas.microsoft.com/office/drawing/2014/main" id="{AC4AD7E2-D99D-E113-C4CC-D0E92E46CD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18461" y="5940315"/>
            <a:ext cx="427234" cy="427234"/>
          </a:xfrm>
          <a:prstGeom prst="rect">
            <a:avLst/>
          </a:prstGeom>
        </p:spPr>
      </p:pic>
      <p:cxnSp>
        <p:nvCxnSpPr>
          <p:cNvPr id="23" name="Straight Connector 22">
            <a:extLst>
              <a:ext uri="{FF2B5EF4-FFF2-40B4-BE49-F238E27FC236}">
                <a16:creationId xmlns:a16="http://schemas.microsoft.com/office/drawing/2014/main" id="{2D49EC85-1BE0-9426-1285-06B7AB640DB2}"/>
              </a:ext>
            </a:extLst>
          </p:cNvPr>
          <p:cNvCxnSpPr>
            <a:cxnSpLocks/>
          </p:cNvCxnSpPr>
          <p:nvPr/>
        </p:nvCxnSpPr>
        <p:spPr>
          <a:xfrm flipV="1">
            <a:off x="4418380" y="5172371"/>
            <a:ext cx="0" cy="1344462"/>
          </a:xfrm>
          <a:prstGeom prst="line">
            <a:avLst/>
          </a:prstGeom>
          <a:ln w="6350">
            <a:solidFill>
              <a:schemeClr val="accent4"/>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2C02CF62-60A5-358D-7B00-A61D26DFD1F3}"/>
              </a:ext>
            </a:extLst>
          </p:cNvPr>
          <p:cNvSpPr txBox="1"/>
          <p:nvPr/>
        </p:nvSpPr>
        <p:spPr>
          <a:xfrm>
            <a:off x="4838251" y="6082026"/>
            <a:ext cx="2355195" cy="246221"/>
          </a:xfrm>
          <a:prstGeom prst="rect">
            <a:avLst/>
          </a:prstGeom>
          <a:noFill/>
        </p:spPr>
        <p:txBody>
          <a:bodyPr wrap="square" rtlCol="0">
            <a:spAutoFit/>
          </a:bodyPr>
          <a:lstStyle/>
          <a:p>
            <a:pPr>
              <a:lnSpc>
                <a:spcPts val="1200"/>
              </a:lnSpc>
              <a:spcBef>
                <a:spcPts val="600"/>
              </a:spcBef>
            </a:pPr>
            <a:r>
              <a:rPr lang="en-US" sz="1000" b="1" dirty="0">
                <a:solidFill>
                  <a:schemeClr val="accent1"/>
                </a:solidFill>
                <a:latin typeface="Arial Black" panose="020B0A04020102020204" pitchFamily="34" charset="0"/>
              </a:rPr>
              <a:t>QUESTIONS? </a:t>
            </a:r>
            <a:r>
              <a:rPr lang="en-US" sz="1000" b="1" dirty="0"/>
              <a:t>Call: 888-909-2209</a:t>
            </a:r>
            <a:endParaRPr lang="en-US" sz="1000" dirty="0"/>
          </a:p>
        </p:txBody>
      </p:sp>
    </p:spTree>
    <p:extLst>
      <p:ext uri="{BB962C8B-B14F-4D97-AF65-F5344CB8AC3E}">
        <p14:creationId xmlns:p14="http://schemas.microsoft.com/office/powerpoint/2010/main" val="305150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41" y="332656"/>
            <a:ext cx="10974211" cy="711081"/>
          </a:xfrm>
        </p:spPr>
        <p:txBody>
          <a:bodyPr/>
          <a:lstStyle/>
          <a:p>
            <a:r>
              <a:rPr lang="en-US" dirty="0"/>
              <a:t>Research </a:t>
            </a:r>
          </a:p>
        </p:txBody>
      </p:sp>
      <p:sp>
        <p:nvSpPr>
          <p:cNvPr id="6" name="Content Placeholder 5"/>
          <p:cNvSpPr>
            <a:spLocks noGrp="1"/>
          </p:cNvSpPr>
          <p:nvPr>
            <p:ph idx="1"/>
          </p:nvPr>
        </p:nvSpPr>
        <p:spPr>
          <a:xfrm>
            <a:off x="609441" y="2112135"/>
            <a:ext cx="11045939" cy="4198513"/>
          </a:xfrm>
        </p:spPr>
        <p:txBody>
          <a:bodyPr numCol="2" spcCol="548640">
            <a:normAutofit lnSpcReduction="10000"/>
          </a:bodyPr>
          <a:lstStyle/>
          <a:p>
            <a:pPr>
              <a:spcAft>
                <a:spcPts val="200"/>
              </a:spcAft>
            </a:pPr>
            <a:r>
              <a:rPr lang="en-US" sz="900" dirty="0" err="1"/>
              <a:t>Adamsons</a:t>
            </a:r>
            <a:r>
              <a:rPr lang="en-US" sz="900" dirty="0"/>
              <a:t>, K., &amp; Johnson, S. K. (2013). An updated and expanded meta-analysis of nonresident fathering and child well-being. Journal of Family Psychology, 27, 589-599.</a:t>
            </a:r>
          </a:p>
          <a:p>
            <a:pPr>
              <a:spcAft>
                <a:spcPts val="200"/>
              </a:spcAft>
            </a:pPr>
            <a:r>
              <a:rPr lang="en-US" sz="900" dirty="0" err="1"/>
              <a:t>Affronti</a:t>
            </a:r>
            <a:r>
              <a:rPr lang="en-US" sz="900" dirty="0"/>
              <a:t>, M. L., &amp; </a:t>
            </a:r>
            <a:r>
              <a:rPr lang="en-US" sz="900" dirty="0" err="1"/>
              <a:t>Levison</a:t>
            </a:r>
            <a:r>
              <a:rPr lang="en-US" sz="900" dirty="0"/>
              <a:t>-Johnson, J. (2009). The future of family engagement in residential care settings. </a:t>
            </a:r>
            <a:r>
              <a:rPr lang="en-US" sz="900" i="1" dirty="0"/>
              <a:t>Residential Treatment for Children &amp; Youth</a:t>
            </a:r>
            <a:r>
              <a:rPr lang="en-US" sz="900" dirty="0"/>
              <a:t>, </a:t>
            </a:r>
            <a:r>
              <a:rPr lang="en-US" sz="900" i="1" dirty="0"/>
              <a:t>26</a:t>
            </a:r>
            <a:r>
              <a:rPr lang="en-US" sz="900" dirty="0"/>
              <a:t>, 257-304. </a:t>
            </a:r>
          </a:p>
          <a:p>
            <a:pPr>
              <a:spcAft>
                <a:spcPts val="200"/>
              </a:spcAft>
            </a:pPr>
            <a:r>
              <a:rPr lang="en-US" sz="900" dirty="0" err="1"/>
              <a:t>Alio</a:t>
            </a:r>
            <a:r>
              <a:rPr lang="en-US" sz="900" dirty="0"/>
              <a:t>, A. P., </a:t>
            </a:r>
            <a:r>
              <a:rPr lang="en-US" sz="900" dirty="0" err="1"/>
              <a:t>Mbah</a:t>
            </a:r>
            <a:r>
              <a:rPr lang="en-US" sz="900" dirty="0"/>
              <a:t>, A. K., </a:t>
            </a:r>
            <a:r>
              <a:rPr lang="en-US" sz="900" dirty="0" err="1"/>
              <a:t>Kornosky</a:t>
            </a:r>
            <a:r>
              <a:rPr lang="en-US" sz="900" dirty="0"/>
              <a:t>, J. L. Washington, D., Marty, P. J., </a:t>
            </a:r>
            <a:r>
              <a:rPr lang="en-US" sz="900" dirty="0" err="1"/>
              <a:t>Salihu</a:t>
            </a:r>
            <a:r>
              <a:rPr lang="en-US" sz="900" dirty="0"/>
              <a:t>, H. M. (2011). Assessing the Impact of Paternal Involvement on Racial /Ethnic Disparities in Infant Mortality Rates. Journal of Community Health, 36, 63-68.</a:t>
            </a:r>
          </a:p>
          <a:p>
            <a:pPr>
              <a:spcAft>
                <a:spcPts val="200"/>
              </a:spcAft>
            </a:pPr>
            <a:r>
              <a:rPr lang="en-US" sz="900" dirty="0"/>
              <a:t>Baker-</a:t>
            </a:r>
            <a:r>
              <a:rPr lang="en-US" sz="900" dirty="0" err="1"/>
              <a:t>Ericzén</a:t>
            </a:r>
            <a:r>
              <a:rPr lang="en-US" sz="900" dirty="0"/>
              <a:t>, M. J., Jenkins, M. M., &amp; </a:t>
            </a:r>
            <a:r>
              <a:rPr lang="en-US" sz="900" dirty="0" err="1"/>
              <a:t>Brookman</a:t>
            </a:r>
            <a:r>
              <a:rPr lang="en-US" sz="900" dirty="0"/>
              <a:t>-Frazee, L. (2010). Clinician and parent perspectives on parent and family contextual factors that impact community mental health services for children with behavior problems. </a:t>
            </a:r>
            <a:r>
              <a:rPr lang="en-US" sz="900" i="1" dirty="0"/>
              <a:t>Child &amp; Youth Care Forum, 39, </a:t>
            </a:r>
            <a:r>
              <a:rPr lang="en-US" sz="900" dirty="0"/>
              <a:t>397-419. </a:t>
            </a:r>
          </a:p>
          <a:p>
            <a:pPr>
              <a:spcAft>
                <a:spcPts val="200"/>
              </a:spcAft>
            </a:pPr>
            <a:r>
              <a:rPr lang="en-US" sz="900" dirty="0"/>
              <a:t>Bannon, W. M., &amp; McKay, M. M. (2005). Are barriers to service and parental preference match for service related to urban child mental health service use? </a:t>
            </a:r>
            <a:r>
              <a:rPr lang="en-US" sz="900" i="1" dirty="0"/>
              <a:t>Families in Society, 86, </a:t>
            </a:r>
            <a:r>
              <a:rPr lang="en-US" sz="900" dirty="0"/>
              <a:t>30-34. </a:t>
            </a:r>
          </a:p>
          <a:p>
            <a:pPr>
              <a:spcAft>
                <a:spcPts val="200"/>
              </a:spcAft>
            </a:pPr>
            <a:r>
              <a:rPr lang="en-US" sz="900" dirty="0" err="1"/>
              <a:t>Bellin</a:t>
            </a:r>
            <a:r>
              <a:rPr lang="en-US" sz="900" dirty="0"/>
              <a:t>, M. H., Osteen, P., Heffernan, C., Levy, J. M., &amp; Snyder-Vogel, M. E. (2011). Parent and health care professional perspectives on family-centered care for children with special health care needs: Are we on the same page? </a:t>
            </a:r>
            <a:r>
              <a:rPr lang="en-US" sz="900" i="1" dirty="0"/>
              <a:t>Health and Social Work, 36, </a:t>
            </a:r>
            <a:r>
              <a:rPr lang="en-US" sz="900" dirty="0"/>
              <a:t>281-290. </a:t>
            </a:r>
          </a:p>
          <a:p>
            <a:pPr>
              <a:spcAft>
                <a:spcPts val="200"/>
              </a:spcAft>
            </a:pPr>
            <a:r>
              <a:rPr lang="en-US" sz="900" dirty="0" err="1"/>
              <a:t>Bendheim</a:t>
            </a:r>
            <a:r>
              <a:rPr lang="en-US" sz="900" dirty="0"/>
              <a:t>-Thomas Center for Research on Child Wellbeing and Social Indicators Survey Center. (2010). CPS involvement in families with social fathers. Fragile Families Research Brief, 46. Princeton, NJ and New York, NY: </a:t>
            </a:r>
            <a:r>
              <a:rPr lang="en-US" sz="900" dirty="0" err="1"/>
              <a:t>Bendheim</a:t>
            </a:r>
            <a:r>
              <a:rPr lang="en-US" sz="900" dirty="0"/>
              <a:t>-Thomas Center for Research on Child Wellbeing and Social Indicators Survey Center.</a:t>
            </a:r>
          </a:p>
          <a:p>
            <a:pPr>
              <a:spcAft>
                <a:spcPts val="200"/>
              </a:spcAft>
            </a:pPr>
            <a:r>
              <a:rPr lang="en-US" sz="900" dirty="0"/>
              <a:t>Centre for Addiction and Mental Health (CAMH). (2004). </a:t>
            </a:r>
            <a:r>
              <a:rPr lang="en-US" sz="900" i="1" dirty="0"/>
              <a:t>Putting Family-</a:t>
            </a:r>
            <a:r>
              <a:rPr lang="en-US" sz="900" i="1" dirty="0" err="1"/>
              <a:t>Centred</a:t>
            </a:r>
            <a:r>
              <a:rPr lang="en-US" sz="900" i="1" dirty="0"/>
              <a:t> Care Philosophy into Practice</a:t>
            </a:r>
            <a:r>
              <a:rPr lang="en-US" sz="900" dirty="0"/>
              <a:t>. Report by the Community Research, Planning, and Evaluation Team. Retrieved from </a:t>
            </a:r>
            <a:r>
              <a:rPr lang="en-US" sz="900" dirty="0">
                <a:hlinkClick r:id="rId2"/>
              </a:rPr>
              <a:t>http://www.camh.ca/en/hospital/Documents/www.camh.net/</a:t>
            </a:r>
            <a:r>
              <a:rPr lang="en-US" sz="900" dirty="0"/>
              <a:t>Care_Treatment/Community_and_social_supports/Social_Support/FCCI/FCC_Better_Practices_PDF.pdf </a:t>
            </a:r>
          </a:p>
          <a:p>
            <a:pPr>
              <a:spcAft>
                <a:spcPts val="200"/>
              </a:spcAft>
            </a:pPr>
            <a:r>
              <a:rPr lang="en-US" sz="900" dirty="0"/>
              <a:t>Davidson, J., </a:t>
            </a:r>
            <a:r>
              <a:rPr lang="en-US" sz="900" dirty="0" err="1"/>
              <a:t>Wiens</a:t>
            </a:r>
            <a:r>
              <a:rPr lang="en-US" sz="900" dirty="0"/>
              <a:t>, S., &amp; Anderson, K. (2010). Creating a provincial family council to engage youth and families in child &amp; youth mental health systems. </a:t>
            </a:r>
            <a:r>
              <a:rPr lang="en-US" sz="900" i="1" dirty="0"/>
              <a:t>Journal of the Canadian Academy of Child and Adolescent Psychiatry</a:t>
            </a:r>
            <a:r>
              <a:rPr lang="en-US" sz="900" dirty="0"/>
              <a:t>, </a:t>
            </a:r>
            <a:r>
              <a:rPr lang="en-US" sz="900" i="1" dirty="0"/>
              <a:t>19</a:t>
            </a:r>
            <a:r>
              <a:rPr lang="en-US" sz="900" dirty="0"/>
              <a:t>, 169. </a:t>
            </a:r>
          </a:p>
          <a:p>
            <a:pPr>
              <a:spcAft>
                <a:spcPts val="200"/>
              </a:spcAft>
            </a:pPr>
            <a:r>
              <a:rPr lang="en-US" sz="900" dirty="0"/>
              <a:t>Davis, C., Claudius, M., </a:t>
            </a:r>
            <a:r>
              <a:rPr lang="en-US" sz="900" dirty="0" err="1"/>
              <a:t>Palinkas</a:t>
            </a:r>
            <a:r>
              <a:rPr lang="en-US" sz="900" dirty="0"/>
              <a:t>, L., Wong, J., &amp; Leslie, L. (2012). Putting families in the center: family perspectives on decision making and ADHD and implications for ADHD care. </a:t>
            </a:r>
            <a:r>
              <a:rPr lang="en-US" sz="900" i="1" dirty="0"/>
              <a:t>Journal of Attention Disorders, 16</a:t>
            </a:r>
            <a:r>
              <a:rPr lang="en-US" sz="900" dirty="0"/>
              <a:t>, 675-684. </a:t>
            </a:r>
          </a:p>
          <a:p>
            <a:r>
              <a:rPr lang="en-US" sz="900" dirty="0"/>
              <a:t>Dempsey, I., &amp; Keen, D. (2008). A review of processes and outcomes in family-centered services for children with a disability. </a:t>
            </a:r>
            <a:r>
              <a:rPr lang="en-US" sz="900" i="1" dirty="0"/>
              <a:t>Topics in Early Childhood Special Education, 28, </a:t>
            </a:r>
            <a:r>
              <a:rPr lang="en-US" sz="900" dirty="0"/>
              <a:t>42-52. Retrieved from </a:t>
            </a:r>
            <a:r>
              <a:rPr lang="en-US" sz="900" u="sng" dirty="0">
                <a:hlinkClick r:id="rId3"/>
              </a:rPr>
              <a:t>http://tec.sagepub.com/content/28/1/42.full.pdf+html</a:t>
            </a:r>
            <a:endParaRPr lang="en-US" sz="900" dirty="0"/>
          </a:p>
          <a:p>
            <a:pPr>
              <a:spcAft>
                <a:spcPts val="200"/>
              </a:spcAft>
            </a:pPr>
            <a:r>
              <a:rPr lang="en-US" sz="900" dirty="0"/>
              <a:t>Ferreira, K. (2011). Actualizing empowerment: developing a framework for partnering with families in system level service planning and delivery. </a:t>
            </a:r>
            <a:r>
              <a:rPr lang="en-US" sz="900" i="1" dirty="0"/>
              <a:t>Graduate Theses and Dissertations. </a:t>
            </a:r>
            <a:r>
              <a:rPr lang="en-US" sz="900" dirty="0"/>
              <a:t>Retrieved from : http://scholarcommons.usf.edu/etd/3103 </a:t>
            </a:r>
          </a:p>
          <a:p>
            <a:pPr>
              <a:spcAft>
                <a:spcPts val="200"/>
              </a:spcAft>
            </a:pPr>
            <a:r>
              <a:rPr lang="en-US" sz="900" dirty="0"/>
              <a:t>Ferreira, K., Hodges, S., &amp; Slaton, E. (2013). The promise of family engagement: an action plan for system-level policy and advocacy. In McDonald Culp, A. (Eds.), </a:t>
            </a:r>
            <a:r>
              <a:rPr lang="en-US" sz="900" i="1" dirty="0"/>
              <a:t>Child and Family Advocacy </a:t>
            </a:r>
            <a:r>
              <a:rPr lang="en-US" sz="900" dirty="0"/>
              <a:t>(pp. 253-268). Springer New York. </a:t>
            </a:r>
          </a:p>
          <a:p>
            <a:pPr>
              <a:spcAft>
                <a:spcPts val="200"/>
              </a:spcAft>
            </a:pPr>
            <a:r>
              <a:rPr lang="en-US" sz="900" dirty="0"/>
              <a:t>Fischer, F. (2000). </a:t>
            </a:r>
            <a:r>
              <a:rPr lang="en-US" sz="900" i="1" dirty="0"/>
              <a:t>Citizens, experts, and the environment: the politics of local knowledge </a:t>
            </a:r>
            <a:r>
              <a:rPr lang="en-US" sz="900" dirty="0"/>
              <a:t>. Durham and London: Duke University Press. </a:t>
            </a:r>
          </a:p>
          <a:p>
            <a:pPr>
              <a:spcAft>
                <a:spcPts val="200"/>
              </a:spcAft>
            </a:pPr>
            <a:r>
              <a:rPr lang="en-US" sz="900" dirty="0" err="1"/>
              <a:t>Hoagwood</a:t>
            </a:r>
            <a:r>
              <a:rPr lang="en-US" sz="900" dirty="0"/>
              <a:t>, K. E. (2005). Family-based services in children’s mental health: a research review and synthesis. </a:t>
            </a:r>
            <a:r>
              <a:rPr lang="en-US" sz="900" i="1" dirty="0"/>
              <a:t>Journal of Child Psychology and Psychiatry</a:t>
            </a:r>
            <a:r>
              <a:rPr lang="en-US" sz="900" dirty="0"/>
              <a:t>, </a:t>
            </a:r>
            <a:r>
              <a:rPr lang="en-US" sz="900" i="1" dirty="0"/>
              <a:t>46</a:t>
            </a:r>
            <a:r>
              <a:rPr lang="en-US" sz="900" dirty="0"/>
              <a:t>, 690-713. </a:t>
            </a:r>
          </a:p>
          <a:p>
            <a:pPr>
              <a:spcAft>
                <a:spcPts val="200"/>
              </a:spcAft>
            </a:pPr>
            <a:r>
              <a:rPr lang="en-US" sz="900" dirty="0"/>
              <a:t>Institute for Patient and Family-Centered Care. (2009). </a:t>
            </a:r>
            <a:r>
              <a:rPr lang="en-US" sz="900" i="1" dirty="0"/>
              <a:t>Advancing the practice of patient-and family- centered care in primary care: how to get started</a:t>
            </a:r>
            <a:r>
              <a:rPr lang="en-US" sz="900" dirty="0"/>
              <a:t>. Retrieved from: http://www.ipfcc.org/pdf/GettingStarted-AmbulatoryCare.pdf </a:t>
            </a:r>
          </a:p>
          <a:p>
            <a:pPr>
              <a:spcAft>
                <a:spcPts val="200"/>
              </a:spcAft>
            </a:pPr>
            <a:r>
              <a:rPr lang="en-US" sz="900" dirty="0" err="1"/>
              <a:t>Karberg</a:t>
            </a:r>
            <a:r>
              <a:rPr lang="en-US" sz="900" dirty="0"/>
              <a:t>, E., </a:t>
            </a:r>
            <a:r>
              <a:rPr lang="en-US" sz="900" dirty="0" err="1"/>
              <a:t>Finocharo</a:t>
            </a:r>
            <a:r>
              <a:rPr lang="en-US" sz="900" dirty="0"/>
              <a:t>, J., &amp; Vann, N. (2019). Father and child well-being: A scan of current research. National Responsible Fatherhood Clearinghouse. </a:t>
            </a:r>
            <a:r>
              <a:rPr lang="en-US" sz="900" u="sng" dirty="0">
                <a:hlinkClick r:id="rId4"/>
              </a:rPr>
              <a:t>https://fatherhood.gov</a:t>
            </a:r>
            <a:r>
              <a:rPr lang="en-US" sz="900" dirty="0"/>
              <a:t> </a:t>
            </a:r>
          </a:p>
          <a:p>
            <a:r>
              <a:rPr lang="en-US" sz="900" dirty="0"/>
              <a:t>Koren, P. E., Paulson, R. I., </a:t>
            </a:r>
            <a:r>
              <a:rPr lang="en-US" sz="900" dirty="0" err="1"/>
              <a:t>Yatchmonoff</a:t>
            </a:r>
            <a:r>
              <a:rPr lang="en-US" sz="900" dirty="0"/>
              <a:t>, D., Gordon, L., &amp; </a:t>
            </a:r>
            <a:r>
              <a:rPr lang="en-US" sz="900" dirty="0" err="1"/>
              <a:t>DeChillo</a:t>
            </a:r>
            <a:r>
              <a:rPr lang="en-US" sz="900" dirty="0"/>
              <a:t>, N. (1997). Service coordination in children’s mental health: an empirical study from the caregiver’s perspective. </a:t>
            </a:r>
            <a:r>
              <a:rPr lang="en-US" sz="900" i="1" dirty="0"/>
              <a:t>Journal of Emotional &amp; Behavioral Disorders, 5</a:t>
            </a:r>
            <a:r>
              <a:rPr lang="en-US" sz="900" dirty="0"/>
              <a:t>, 162-173. </a:t>
            </a:r>
          </a:p>
          <a:p>
            <a:endParaRPr lang="en-US" sz="900" dirty="0"/>
          </a:p>
        </p:txBody>
      </p:sp>
      <p:sp>
        <p:nvSpPr>
          <p:cNvPr id="2" name="TextBox 1">
            <a:extLst>
              <a:ext uri="{FF2B5EF4-FFF2-40B4-BE49-F238E27FC236}">
                <a16:creationId xmlns:a16="http://schemas.microsoft.com/office/drawing/2014/main" id="{8FABAA7E-0254-247A-123F-5872F1A7507A}"/>
              </a:ext>
            </a:extLst>
          </p:cNvPr>
          <p:cNvSpPr txBox="1"/>
          <p:nvPr/>
        </p:nvSpPr>
        <p:spPr>
          <a:xfrm>
            <a:off x="609441" y="1738648"/>
            <a:ext cx="3563314" cy="461665"/>
          </a:xfrm>
          <a:prstGeom prst="rect">
            <a:avLst/>
          </a:prstGeom>
          <a:noFill/>
        </p:spPr>
        <p:txBody>
          <a:bodyPr wrap="square" rtlCol="0">
            <a:spAutoFit/>
          </a:bodyPr>
          <a:lstStyle/>
          <a:p>
            <a:r>
              <a:rPr lang="en-US" sz="1200" b="1" dirty="0">
                <a:solidFill>
                  <a:schemeClr val="tx2"/>
                </a:solidFill>
              </a:rPr>
              <a:t>Engagement Outcomes Graphic – Citations</a:t>
            </a:r>
            <a:endParaRPr lang="en-US" sz="1200" dirty="0">
              <a:solidFill>
                <a:schemeClr val="tx2"/>
              </a:solidFill>
            </a:endParaRPr>
          </a:p>
          <a:p>
            <a:endParaRPr lang="en-US" sz="1200" dirty="0"/>
          </a:p>
        </p:txBody>
      </p:sp>
      <p:sp>
        <p:nvSpPr>
          <p:cNvPr id="4" name="Slide Number Placeholder 3">
            <a:extLst>
              <a:ext uri="{FF2B5EF4-FFF2-40B4-BE49-F238E27FC236}">
                <a16:creationId xmlns:a16="http://schemas.microsoft.com/office/drawing/2014/main" id="{6218EF97-A49D-3BF4-12F4-0D3A1C4B9946}"/>
              </a:ext>
            </a:extLst>
          </p:cNvPr>
          <p:cNvSpPr>
            <a:spLocks noGrp="1"/>
          </p:cNvSpPr>
          <p:nvPr>
            <p:ph type="sldNum" sz="quarter" idx="12"/>
          </p:nvPr>
        </p:nvSpPr>
        <p:spPr/>
        <p:txBody>
          <a:bodyPr/>
          <a:lstStyle/>
          <a:p>
            <a:fld id="{96E69268-9C8B-4EBF-A9EE-DC5DC2D48DC3}" type="slidenum">
              <a:rPr lang="en-US" smtClean="0"/>
              <a:pPr/>
              <a:t>17</a:t>
            </a:fld>
            <a:endParaRPr lang="en-US"/>
          </a:p>
        </p:txBody>
      </p:sp>
    </p:spTree>
    <p:extLst>
      <p:ext uri="{BB962C8B-B14F-4D97-AF65-F5344CB8AC3E}">
        <p14:creationId xmlns:p14="http://schemas.microsoft.com/office/powerpoint/2010/main" val="1769253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41" y="332656"/>
            <a:ext cx="10974211" cy="711081"/>
          </a:xfrm>
        </p:spPr>
        <p:txBody>
          <a:bodyPr/>
          <a:lstStyle/>
          <a:p>
            <a:r>
              <a:rPr lang="en-US" dirty="0"/>
              <a:t>Research </a:t>
            </a:r>
          </a:p>
        </p:txBody>
      </p:sp>
      <p:sp>
        <p:nvSpPr>
          <p:cNvPr id="6" name="Content Placeholder 5"/>
          <p:cNvSpPr>
            <a:spLocks noGrp="1"/>
          </p:cNvSpPr>
          <p:nvPr>
            <p:ph idx="1"/>
          </p:nvPr>
        </p:nvSpPr>
        <p:spPr>
          <a:xfrm>
            <a:off x="603999" y="2237748"/>
            <a:ext cx="10877515" cy="3757367"/>
          </a:xfrm>
        </p:spPr>
        <p:txBody>
          <a:bodyPr numCol="2" spcCol="548640">
            <a:normAutofit/>
          </a:bodyPr>
          <a:lstStyle/>
          <a:p>
            <a:pPr>
              <a:spcAft>
                <a:spcPts val="200"/>
              </a:spcAft>
            </a:pPr>
            <a:r>
              <a:rPr lang="en-US" sz="900" dirty="0"/>
              <a:t>Law, M., Rosenbaum, P., King, G., King, S., Burke-Gaffney, J., </a:t>
            </a:r>
            <a:r>
              <a:rPr lang="en-US" sz="900" dirty="0" err="1"/>
              <a:t>Moning-Szkut</a:t>
            </a:r>
            <a:r>
              <a:rPr lang="en-US" sz="900" dirty="0"/>
              <a:t>, T., </a:t>
            </a:r>
            <a:r>
              <a:rPr lang="en-US" sz="900" dirty="0" err="1"/>
              <a:t>Kertroy</a:t>
            </a:r>
            <a:r>
              <a:rPr lang="en-US" sz="900" dirty="0"/>
              <a:t>, M., Pollock, N., </a:t>
            </a:r>
            <a:r>
              <a:rPr lang="en-US" sz="900" dirty="0" err="1"/>
              <a:t>Viscardis</a:t>
            </a:r>
            <a:r>
              <a:rPr lang="en-US" sz="900" dirty="0"/>
              <a:t>, L., &amp; </a:t>
            </a:r>
            <a:r>
              <a:rPr lang="en-US" sz="900" dirty="0" err="1"/>
              <a:t>Teplicky</a:t>
            </a:r>
            <a:r>
              <a:rPr lang="en-US" sz="900" dirty="0"/>
              <a:t>, R. (2003a). FCS Sheet 3: How does family-</a:t>
            </a:r>
            <a:r>
              <a:rPr lang="en-US" sz="900" dirty="0" err="1"/>
              <a:t>centred</a:t>
            </a:r>
            <a:r>
              <a:rPr lang="en-US" sz="900" dirty="0"/>
              <a:t> service make a difference? </a:t>
            </a:r>
            <a:r>
              <a:rPr lang="en-US" sz="900" i="1" dirty="0" err="1"/>
              <a:t>CanChild</a:t>
            </a:r>
            <a:r>
              <a:rPr lang="en-US" sz="900" i="1" dirty="0"/>
              <a:t> Centre for Childhood Disability Research, McMaster University. </a:t>
            </a:r>
            <a:r>
              <a:rPr lang="en-US" sz="900" dirty="0"/>
              <a:t>Retrieved from http://canchild.ca/en/childrenfamilies/resources/FCSSheet3.pdf </a:t>
            </a:r>
          </a:p>
          <a:p>
            <a:pPr>
              <a:spcAft>
                <a:spcPts val="200"/>
              </a:spcAft>
            </a:pPr>
            <a:r>
              <a:rPr lang="en-US" sz="900" dirty="0" err="1"/>
              <a:t>MacKean</a:t>
            </a:r>
            <a:r>
              <a:rPr lang="en-US" sz="900" dirty="0"/>
              <a:t>, G., </a:t>
            </a:r>
            <a:r>
              <a:rPr lang="en-US" sz="900" dirty="0" err="1"/>
              <a:t>Spragins</a:t>
            </a:r>
            <a:r>
              <a:rPr lang="en-US" sz="900" dirty="0"/>
              <a:t>, W., </a:t>
            </a:r>
            <a:r>
              <a:rPr lang="en-US" sz="900" dirty="0" err="1"/>
              <a:t>L’Heureux</a:t>
            </a:r>
            <a:r>
              <a:rPr lang="en-US" sz="900" dirty="0"/>
              <a:t>, L., Popp, J., Wilkes, C., &amp; Lipton, H. (2012). Advancing family- centered care in child and adolescent mental health: A critical review of the literature. </a:t>
            </a:r>
            <a:r>
              <a:rPr lang="en-US" sz="900" i="1" dirty="0"/>
              <a:t>Healthcare Quarterly, 15, </a:t>
            </a:r>
            <a:r>
              <a:rPr lang="en-US" sz="900" dirty="0"/>
              <a:t>64-75. </a:t>
            </a:r>
          </a:p>
          <a:p>
            <a:pPr>
              <a:spcAft>
                <a:spcPts val="200"/>
              </a:spcAft>
            </a:pPr>
            <a:r>
              <a:rPr lang="en-US" sz="900" dirty="0" err="1"/>
              <a:t>Manion</a:t>
            </a:r>
            <a:r>
              <a:rPr lang="en-US" sz="900" dirty="0"/>
              <a:t>, I., &amp; Smith, E. (2011). Good things happen: Engaging families in youth mental health care. </a:t>
            </a:r>
            <a:r>
              <a:rPr lang="en-US" sz="900" i="1" dirty="0"/>
              <a:t>Vanier Institute of the Family, 41, </a:t>
            </a:r>
            <a:r>
              <a:rPr lang="en-US" sz="900" dirty="0"/>
              <a:t>1-5. Retrieved from http://www.vanierinstitute.ca/include/get.php?nodeid=730 </a:t>
            </a:r>
          </a:p>
          <a:p>
            <a:pPr>
              <a:spcAft>
                <a:spcPts val="200"/>
              </a:spcAft>
            </a:pPr>
            <a:r>
              <a:rPr lang="en-US" sz="900" dirty="0"/>
              <a:t>Miller, G. E., &amp; </a:t>
            </a:r>
            <a:r>
              <a:rPr lang="en-US" sz="900" dirty="0" err="1"/>
              <a:t>Prinz</a:t>
            </a:r>
            <a:r>
              <a:rPr lang="en-US" sz="900" dirty="0"/>
              <a:t>, R. J. (2003). Engagement of families in treatment for childhood conduct problems. </a:t>
            </a:r>
            <a:r>
              <a:rPr lang="en-US" sz="900" i="1" dirty="0"/>
              <a:t>Behavior Therapy</a:t>
            </a:r>
            <a:r>
              <a:rPr lang="en-US" sz="900" dirty="0"/>
              <a:t>, </a:t>
            </a:r>
            <a:r>
              <a:rPr lang="en-US" sz="900" i="1" dirty="0"/>
              <a:t>34</a:t>
            </a:r>
            <a:r>
              <a:rPr lang="en-US" sz="900" dirty="0"/>
              <a:t>, 517-534. </a:t>
            </a:r>
          </a:p>
          <a:p>
            <a:pPr>
              <a:spcAft>
                <a:spcPts val="200"/>
              </a:spcAft>
            </a:pPr>
            <a:r>
              <a:rPr lang="en-US" sz="900" dirty="0"/>
              <a:t>National Fatherhood Initiative® 2019. Father Facts: Eighth Edition. Germantown, MD: National Fatherhood Initiative®.</a:t>
            </a:r>
          </a:p>
          <a:p>
            <a:pPr>
              <a:spcAft>
                <a:spcPts val="200"/>
              </a:spcAft>
            </a:pPr>
            <a:r>
              <a:rPr lang="en-US" sz="900" dirty="0"/>
              <a:t>Osher, T. W., van </a:t>
            </a:r>
            <a:r>
              <a:rPr lang="en-US" sz="900" dirty="0" err="1"/>
              <a:t>Kammen</a:t>
            </a:r>
            <a:r>
              <a:rPr lang="en-US" sz="900" dirty="0"/>
              <a:t>, W., &amp; Zaro, S. M. (2001). Family participation in evaluating systems of care: family, research, and service system perspectives. </a:t>
            </a:r>
            <a:r>
              <a:rPr lang="en-US" sz="900" i="1" dirty="0"/>
              <a:t>Journal of Emotional and Behavioral Disorders</a:t>
            </a:r>
            <a:r>
              <a:rPr lang="en-US" sz="900" dirty="0"/>
              <a:t>, </a:t>
            </a:r>
            <a:r>
              <a:rPr lang="en-US" sz="900" i="1" dirty="0"/>
              <a:t>9</a:t>
            </a:r>
            <a:r>
              <a:rPr lang="en-US" sz="900" dirty="0"/>
              <a:t>, 63-71. </a:t>
            </a:r>
          </a:p>
          <a:p>
            <a:pPr>
              <a:spcAft>
                <a:spcPts val="200"/>
              </a:spcAft>
            </a:pPr>
            <a:r>
              <a:rPr lang="en-US" sz="900" dirty="0" err="1"/>
              <a:t>Robst</a:t>
            </a:r>
            <a:r>
              <a:rPr lang="en-US" sz="900" dirty="0"/>
              <a:t>, J., Armstrong, M., Dollard, N., Rohrer, L., Sharrock, P., </a:t>
            </a:r>
            <a:r>
              <a:rPr lang="en-US" sz="900" dirty="0" err="1"/>
              <a:t>Batsche</a:t>
            </a:r>
            <a:r>
              <a:rPr lang="en-US" sz="900" dirty="0"/>
              <a:t>, C., &amp; Reader, S. (2013). Characteristics related to family involvement in youth residential mental health treatment. </a:t>
            </a:r>
            <a:r>
              <a:rPr lang="en-US" sz="900" i="1" dirty="0"/>
              <a:t>Children and Youth Services Review, 35, </a:t>
            </a:r>
            <a:r>
              <a:rPr lang="en-US" sz="900" dirty="0"/>
              <a:t>40-46. Retrieved from </a:t>
            </a:r>
            <a:r>
              <a:rPr lang="en-US" sz="900" u="sng" dirty="0">
                <a:hlinkClick r:id="rId2"/>
              </a:rPr>
              <a:t>http://dx.doi.org/10.1016/j.childyouth.2012.10.004</a:t>
            </a:r>
            <a:endParaRPr lang="en-US" sz="900" u="sng" dirty="0"/>
          </a:p>
          <a:p>
            <a:pPr>
              <a:spcAft>
                <a:spcPts val="200"/>
              </a:spcAft>
            </a:pPr>
            <a:r>
              <a:rPr lang="en-US" sz="900" dirty="0"/>
              <a:t>Osher, T. W., van </a:t>
            </a:r>
            <a:r>
              <a:rPr lang="en-US" sz="900" dirty="0" err="1"/>
              <a:t>Kammen</a:t>
            </a:r>
            <a:r>
              <a:rPr lang="en-US" sz="900" dirty="0"/>
              <a:t>, W., &amp; Zaro, S. M. (2001). Family participation in evaluating systems of care: family, research, and service system perspectives. </a:t>
            </a:r>
            <a:r>
              <a:rPr lang="en-US" sz="900" i="1" dirty="0"/>
              <a:t>Journal of Emotional and Behavioral Disorders</a:t>
            </a:r>
            <a:r>
              <a:rPr lang="en-US" sz="900" dirty="0"/>
              <a:t>, </a:t>
            </a:r>
            <a:r>
              <a:rPr lang="en-US" sz="900" i="1" dirty="0"/>
              <a:t>9</a:t>
            </a:r>
            <a:r>
              <a:rPr lang="en-US" sz="900" dirty="0"/>
              <a:t>, 63-71. </a:t>
            </a:r>
          </a:p>
          <a:p>
            <a:pPr>
              <a:spcAft>
                <a:spcPts val="200"/>
              </a:spcAft>
            </a:pPr>
            <a:r>
              <a:rPr lang="en-US" sz="900" dirty="0" err="1"/>
              <a:t>Robst</a:t>
            </a:r>
            <a:r>
              <a:rPr lang="en-US" sz="900" dirty="0"/>
              <a:t>, J., Armstrong, M., Dollard, N., Rohrer, L., Sharrock, P., </a:t>
            </a:r>
            <a:r>
              <a:rPr lang="en-US" sz="900" dirty="0" err="1"/>
              <a:t>Batsche</a:t>
            </a:r>
            <a:r>
              <a:rPr lang="en-US" sz="900" dirty="0"/>
              <a:t>, C., &amp; Reader, S. (2013). Characteristics related to family involvement in youth residential mental health treatment. </a:t>
            </a:r>
            <a:r>
              <a:rPr lang="en-US" sz="900" i="1" dirty="0"/>
              <a:t>Children and Youth Services Review, 35, </a:t>
            </a:r>
            <a:r>
              <a:rPr lang="en-US" sz="900" dirty="0"/>
              <a:t>40-46. Retrieved from </a:t>
            </a:r>
            <a:r>
              <a:rPr lang="en-US" sz="900" u="sng" dirty="0">
                <a:hlinkClick r:id="rId2"/>
              </a:rPr>
              <a:t>http://dx.doi.org/10.1016/j.childyouth.2012.10.004</a:t>
            </a:r>
            <a:endParaRPr lang="en-US" sz="900" dirty="0"/>
          </a:p>
          <a:p>
            <a:pPr>
              <a:spcAft>
                <a:spcPts val="200"/>
              </a:spcAft>
            </a:pPr>
            <a:r>
              <a:rPr lang="en-US" sz="900" dirty="0"/>
              <a:t>Slaton, A. E., Cecil, C. W., Lambert, L. E., King, T., &amp; Pearson, M. M. (2012). What a difference family-driven makes: stories of success and lessons learned. </a:t>
            </a:r>
            <a:r>
              <a:rPr lang="en-US" sz="900" i="1" dirty="0"/>
              <a:t>American journal of community psychology</a:t>
            </a:r>
            <a:r>
              <a:rPr lang="en-US" sz="900" dirty="0"/>
              <a:t>, </a:t>
            </a:r>
            <a:r>
              <a:rPr lang="en-US" sz="900" i="1" dirty="0"/>
              <a:t>49</a:t>
            </a:r>
            <a:r>
              <a:rPr lang="en-US" sz="900" dirty="0"/>
              <a:t>, 538-545. </a:t>
            </a:r>
          </a:p>
          <a:p>
            <a:pPr>
              <a:spcAft>
                <a:spcPts val="200"/>
              </a:spcAft>
            </a:pPr>
            <a:r>
              <a:rPr lang="en-US" sz="900" dirty="0"/>
              <a:t>Smith, J., </a:t>
            </a:r>
            <a:r>
              <a:rPr lang="en-US" sz="900" dirty="0" err="1"/>
              <a:t>Wohlstetter</a:t>
            </a:r>
            <a:r>
              <a:rPr lang="en-US" sz="900" dirty="0"/>
              <a:t>, P., </a:t>
            </a:r>
            <a:r>
              <a:rPr lang="en-US" sz="900" dirty="0" err="1"/>
              <a:t>Kuzin</a:t>
            </a:r>
            <a:r>
              <a:rPr lang="en-US" sz="900" dirty="0"/>
              <a:t>, C. A., &amp; De Pedro, K. (2011). Parent involvement in urban charter schools: new strategies for increasing participation. </a:t>
            </a:r>
            <a:r>
              <a:rPr lang="en-US" sz="900" i="1" dirty="0"/>
              <a:t>School Community Journal</a:t>
            </a:r>
            <a:r>
              <a:rPr lang="en-US" sz="900" dirty="0"/>
              <a:t>, </a:t>
            </a:r>
            <a:r>
              <a:rPr lang="en-US" sz="900" i="1" dirty="0"/>
              <a:t>21</a:t>
            </a:r>
            <a:r>
              <a:rPr lang="en-US" sz="900" dirty="0"/>
              <a:t>, 71-94. </a:t>
            </a:r>
          </a:p>
          <a:p>
            <a:pPr>
              <a:spcAft>
                <a:spcPts val="200"/>
              </a:spcAft>
            </a:pPr>
            <a:r>
              <a:rPr lang="en-US" sz="900" dirty="0" err="1"/>
              <a:t>Tambuyzer</a:t>
            </a:r>
            <a:r>
              <a:rPr lang="en-US" sz="900" dirty="0"/>
              <a:t>, E., &amp; Van </a:t>
            </a:r>
            <a:r>
              <a:rPr lang="en-US" sz="900" dirty="0" err="1"/>
              <a:t>Audenhove</a:t>
            </a:r>
            <a:r>
              <a:rPr lang="en-US" sz="900" dirty="0"/>
              <a:t>, C. (2013). Service user and family carer involvement in mental health care: divergent views. </a:t>
            </a:r>
            <a:r>
              <a:rPr lang="en-US" sz="900" i="1" dirty="0"/>
              <a:t>Community Mental Health Journal, 49, </a:t>
            </a:r>
            <a:r>
              <a:rPr lang="en-US" sz="900" dirty="0"/>
              <a:t>675-685. </a:t>
            </a:r>
          </a:p>
          <a:p>
            <a:pPr>
              <a:spcAft>
                <a:spcPts val="200"/>
              </a:spcAft>
            </a:pPr>
            <a:r>
              <a:rPr lang="en-US" sz="900" dirty="0"/>
              <a:t>Whitney, S. D., Prewett, S., Wang, Z., &amp; Chen, H. (2018). FATHERS’ IMPORTANCE IN ADOLESCENTS’ ACADEMIC ACHIEVEMENT. </a:t>
            </a:r>
            <a:r>
              <a:rPr lang="en-US" sz="900" i="1" dirty="0"/>
              <a:t>International Journal of Child, Youth and Family Studies</a:t>
            </a:r>
            <a:r>
              <a:rPr lang="en-US" sz="900" dirty="0"/>
              <a:t>, </a:t>
            </a:r>
            <a:r>
              <a:rPr lang="en-US" sz="900" i="1" dirty="0"/>
              <a:t>8</a:t>
            </a:r>
            <a:r>
              <a:rPr lang="en-US" sz="900" dirty="0"/>
              <a:t>(3/4), 101-126. </a:t>
            </a:r>
            <a:r>
              <a:rPr lang="en-US" sz="900" u="sng" dirty="0">
                <a:hlinkClick r:id="rId3"/>
              </a:rPr>
              <a:t>https://doi.org/10.18357/ijcyfs83/4201718073</a:t>
            </a:r>
            <a:r>
              <a:rPr lang="en-US" sz="900" dirty="0"/>
              <a:t> </a:t>
            </a:r>
          </a:p>
          <a:p>
            <a:endParaRPr lang="en-US" sz="900" dirty="0"/>
          </a:p>
          <a:p>
            <a:pPr>
              <a:spcAft>
                <a:spcPts val="200"/>
              </a:spcAft>
            </a:pPr>
            <a:endParaRPr lang="en-US" sz="900" dirty="0"/>
          </a:p>
          <a:p>
            <a:endParaRPr lang="en-US" sz="900" dirty="0"/>
          </a:p>
        </p:txBody>
      </p:sp>
      <p:sp>
        <p:nvSpPr>
          <p:cNvPr id="2" name="TextBox 1">
            <a:extLst>
              <a:ext uri="{FF2B5EF4-FFF2-40B4-BE49-F238E27FC236}">
                <a16:creationId xmlns:a16="http://schemas.microsoft.com/office/drawing/2014/main" id="{49CA1646-EC39-86DB-C00D-56D684F90B2D}"/>
              </a:ext>
            </a:extLst>
          </p:cNvPr>
          <p:cNvSpPr txBox="1"/>
          <p:nvPr/>
        </p:nvSpPr>
        <p:spPr>
          <a:xfrm>
            <a:off x="609440" y="1886755"/>
            <a:ext cx="4284531" cy="430887"/>
          </a:xfrm>
          <a:prstGeom prst="rect">
            <a:avLst/>
          </a:prstGeom>
          <a:noFill/>
        </p:spPr>
        <p:txBody>
          <a:bodyPr wrap="square" rtlCol="0">
            <a:spAutoFit/>
          </a:bodyPr>
          <a:lstStyle/>
          <a:p>
            <a:r>
              <a:rPr lang="en-US" sz="1000" b="1" i="1" dirty="0">
                <a:solidFill>
                  <a:schemeClr val="tx2"/>
                </a:solidFill>
              </a:rPr>
              <a:t>(cont.) Engagement Outcomes Graphic – Citations</a:t>
            </a:r>
            <a:endParaRPr lang="en-US" sz="1000" i="1" dirty="0">
              <a:solidFill>
                <a:schemeClr val="tx2"/>
              </a:solidFill>
            </a:endParaRPr>
          </a:p>
          <a:p>
            <a:endParaRPr lang="en-US" sz="1200" dirty="0"/>
          </a:p>
        </p:txBody>
      </p:sp>
      <p:sp>
        <p:nvSpPr>
          <p:cNvPr id="4" name="Slide Number Placeholder 3">
            <a:extLst>
              <a:ext uri="{FF2B5EF4-FFF2-40B4-BE49-F238E27FC236}">
                <a16:creationId xmlns:a16="http://schemas.microsoft.com/office/drawing/2014/main" id="{2580D842-D23C-9D34-6252-D6ED6D926357}"/>
              </a:ext>
            </a:extLst>
          </p:cNvPr>
          <p:cNvSpPr>
            <a:spLocks noGrp="1"/>
          </p:cNvSpPr>
          <p:nvPr>
            <p:ph type="sldNum" sz="quarter" idx="12"/>
          </p:nvPr>
        </p:nvSpPr>
        <p:spPr/>
        <p:txBody>
          <a:bodyPr/>
          <a:lstStyle/>
          <a:p>
            <a:fld id="{96E69268-9C8B-4EBF-A9EE-DC5DC2D48DC3}" type="slidenum">
              <a:rPr lang="en-US" smtClean="0"/>
              <a:pPr/>
              <a:t>18</a:t>
            </a:fld>
            <a:endParaRPr lang="en-US"/>
          </a:p>
        </p:txBody>
      </p:sp>
    </p:spTree>
    <p:extLst>
      <p:ext uri="{BB962C8B-B14F-4D97-AF65-F5344CB8AC3E}">
        <p14:creationId xmlns:p14="http://schemas.microsoft.com/office/powerpoint/2010/main" val="34701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5">
            <a:extLst>
              <a:ext uri="{FF2B5EF4-FFF2-40B4-BE49-F238E27FC236}">
                <a16:creationId xmlns:a16="http://schemas.microsoft.com/office/drawing/2014/main" id="{5AB251A4-CD1A-BDAF-21FA-4DA4006391E3}"/>
              </a:ext>
            </a:extLst>
          </p:cNvPr>
          <p:cNvPicPr>
            <a:picLocks noChangeAspect="1"/>
          </p:cNvPicPr>
          <p:nvPr/>
        </p:nvPicPr>
        <p:blipFill>
          <a:blip r:embed="rId2" cstate="print">
            <a:extLst>
              <a:ext uri="{28A0092B-C50C-407E-A947-70E740481C1C}">
                <a14:useLocalDpi xmlns:a14="http://schemas.microsoft.com/office/drawing/2010/main" val="0"/>
              </a:ext>
            </a:extLst>
          </a:blip>
          <a:srcRect l="29067" t="20624" r="27649" b="18898"/>
          <a:stretch/>
        </p:blipFill>
        <p:spPr>
          <a:xfrm>
            <a:off x="709543" y="2337721"/>
            <a:ext cx="3539374" cy="3299238"/>
          </a:xfrm>
          <a:prstGeom prst="rect">
            <a:avLst/>
          </a:prstGeom>
        </p:spPr>
      </p:pic>
      <p:pic>
        <p:nvPicPr>
          <p:cNvPr id="21" name="Picture Placeholder 11" descr="Smiling office workers in meeting">
            <a:extLst>
              <a:ext uri="{FF2B5EF4-FFF2-40B4-BE49-F238E27FC236}">
                <a16:creationId xmlns:a16="http://schemas.microsoft.com/office/drawing/2014/main" id="{9DB05736-9CD5-10EC-73F3-79A428F1796D}"/>
              </a:ext>
            </a:extLst>
          </p:cNvPr>
          <p:cNvPicPr>
            <a:picLocks noChangeAspect="1"/>
          </p:cNvPicPr>
          <p:nvPr/>
        </p:nvPicPr>
        <p:blipFill>
          <a:blip r:embed="rId3" cstate="print">
            <a:extLst>
              <a:ext uri="{28A0092B-C50C-407E-A947-70E740481C1C}">
                <a14:useLocalDpi xmlns:a14="http://schemas.microsoft.com/office/drawing/2010/main" val="0"/>
              </a:ext>
            </a:extLst>
          </a:blip>
          <a:srcRect l="6309" r="21953"/>
          <a:stretch/>
        </p:blipFill>
        <p:spPr>
          <a:xfrm>
            <a:off x="4324725" y="2337720"/>
            <a:ext cx="3539372" cy="3299238"/>
          </a:xfrm>
          <a:prstGeom prst="rect">
            <a:avLst/>
          </a:prstGeom>
        </p:spPr>
      </p:pic>
      <p:pic>
        <p:nvPicPr>
          <p:cNvPr id="23" name="Picture 22">
            <a:extLst>
              <a:ext uri="{FF2B5EF4-FFF2-40B4-BE49-F238E27FC236}">
                <a16:creationId xmlns:a16="http://schemas.microsoft.com/office/drawing/2014/main" id="{F5B21397-AEFC-E6D4-FBD6-FDDB86ED5817}"/>
              </a:ext>
            </a:extLst>
          </p:cNvPr>
          <p:cNvPicPr>
            <a:picLocks noChangeAspect="1"/>
          </p:cNvPicPr>
          <p:nvPr/>
        </p:nvPicPr>
        <p:blipFill>
          <a:blip r:embed="rId4" cstate="print">
            <a:extLst>
              <a:ext uri="{28A0092B-C50C-407E-A947-70E740481C1C}">
                <a14:useLocalDpi xmlns:a14="http://schemas.microsoft.com/office/drawing/2010/main" val="0"/>
              </a:ext>
            </a:extLst>
          </a:blip>
          <a:srcRect l="14096" r="14096"/>
          <a:stretch/>
        </p:blipFill>
        <p:spPr>
          <a:xfrm>
            <a:off x="7925563" y="2337720"/>
            <a:ext cx="3553716" cy="3299239"/>
          </a:xfrm>
          <a:prstGeom prst="rect">
            <a:avLst/>
          </a:prstGeom>
        </p:spPr>
      </p:pic>
      <p:sp>
        <p:nvSpPr>
          <p:cNvPr id="3" name="Slide Number Placeholder 2">
            <a:extLst>
              <a:ext uri="{FF2B5EF4-FFF2-40B4-BE49-F238E27FC236}">
                <a16:creationId xmlns:a16="http://schemas.microsoft.com/office/drawing/2014/main" id="{EE8EB50A-DC66-ACBC-98CE-CA03EE58B4D6}"/>
              </a:ext>
            </a:extLst>
          </p:cNvPr>
          <p:cNvSpPr>
            <a:spLocks noGrp="1"/>
          </p:cNvSpPr>
          <p:nvPr>
            <p:ph type="sldNum" sz="quarter" idx="4"/>
          </p:nvPr>
        </p:nvSpPr>
        <p:spPr/>
        <p:txBody>
          <a:bodyPr/>
          <a:lstStyle/>
          <a:p>
            <a:fld id="{02821913-697F-40F7-88AF-FB7D2903BEAB}" type="slidenum">
              <a:rPr lang="en-US" smtClean="0"/>
              <a:pPr/>
              <a:t>2</a:t>
            </a:fld>
            <a:endParaRPr lang="en-US" dirty="0"/>
          </a:p>
        </p:txBody>
      </p:sp>
      <p:sp>
        <p:nvSpPr>
          <p:cNvPr id="4" name="Text Placeholder 5">
            <a:extLst>
              <a:ext uri="{FF2B5EF4-FFF2-40B4-BE49-F238E27FC236}">
                <a16:creationId xmlns:a16="http://schemas.microsoft.com/office/drawing/2014/main" id="{3F37F677-F391-A4F5-5A22-AE237FA4FCC8}"/>
              </a:ext>
            </a:extLst>
          </p:cNvPr>
          <p:cNvSpPr txBox="1">
            <a:spLocks/>
          </p:cNvSpPr>
          <p:nvPr/>
        </p:nvSpPr>
        <p:spPr>
          <a:xfrm>
            <a:off x="603999" y="767146"/>
            <a:ext cx="7199397" cy="354013"/>
          </a:xfrm>
          <a:prstGeom prst="rect">
            <a:avLst/>
          </a:prstGeom>
        </p:spPr>
        <p:txBody>
          <a:bodyPr>
            <a:normAutofit fontScale="92500" lnSpcReduction="20000"/>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solidFill>
                  <a:srgbClr val="8E8E8E"/>
                </a:solidFill>
              </a:rPr>
              <a:t>Participants will…</a:t>
            </a:r>
          </a:p>
        </p:txBody>
      </p:sp>
      <p:sp>
        <p:nvSpPr>
          <p:cNvPr id="5" name="Title 2">
            <a:extLst>
              <a:ext uri="{FF2B5EF4-FFF2-40B4-BE49-F238E27FC236}">
                <a16:creationId xmlns:a16="http://schemas.microsoft.com/office/drawing/2014/main" id="{AF2E35DE-5E5D-F32F-F02E-124AB27963E9}"/>
              </a:ext>
            </a:extLst>
          </p:cNvPr>
          <p:cNvSpPr>
            <a:spLocks noGrp="1"/>
          </p:cNvSpPr>
          <p:nvPr>
            <p:ph type="title"/>
          </p:nvPr>
        </p:nvSpPr>
        <p:spPr>
          <a:xfrm>
            <a:off x="604000" y="371091"/>
            <a:ext cx="10344177" cy="355078"/>
          </a:xfrm>
        </p:spPr>
        <p:txBody>
          <a:bodyPr/>
          <a:lstStyle/>
          <a:p>
            <a:r>
              <a:rPr lang="en-US" dirty="0"/>
              <a:t>Learning Objectives</a:t>
            </a:r>
          </a:p>
        </p:txBody>
      </p:sp>
      <p:grpSp>
        <p:nvGrpSpPr>
          <p:cNvPr id="26" name="Group 25">
            <a:extLst>
              <a:ext uri="{FF2B5EF4-FFF2-40B4-BE49-F238E27FC236}">
                <a16:creationId xmlns:a16="http://schemas.microsoft.com/office/drawing/2014/main" id="{0D4E2D7B-F20E-62B8-54A1-6DCB83AE51EF}"/>
              </a:ext>
            </a:extLst>
          </p:cNvPr>
          <p:cNvGrpSpPr/>
          <p:nvPr/>
        </p:nvGrpSpPr>
        <p:grpSpPr>
          <a:xfrm>
            <a:off x="709543" y="2337720"/>
            <a:ext cx="3553716" cy="3299239"/>
            <a:chOff x="709543" y="1484794"/>
            <a:chExt cx="3553716" cy="3299239"/>
          </a:xfrm>
        </p:grpSpPr>
        <p:sp>
          <p:nvSpPr>
            <p:cNvPr id="11" name="Google Shape;418;p34">
              <a:extLst>
                <a:ext uri="{FF2B5EF4-FFF2-40B4-BE49-F238E27FC236}">
                  <a16:creationId xmlns:a16="http://schemas.microsoft.com/office/drawing/2014/main" id="{D5F279AE-AE4B-9D66-6411-98196FF9B837}"/>
                </a:ext>
              </a:extLst>
            </p:cNvPr>
            <p:cNvSpPr txBox="1">
              <a:spLocks/>
            </p:cNvSpPr>
            <p:nvPr/>
          </p:nvSpPr>
          <p:spPr>
            <a:xfrm>
              <a:off x="709544" y="1484794"/>
              <a:ext cx="3553715" cy="3299239"/>
            </a:xfrm>
            <a:prstGeom prst="rect">
              <a:avLst/>
            </a:prstGeom>
            <a:solidFill>
              <a:srgbClr val="5B9BD5">
                <a:alpha val="90000"/>
              </a:srgbClr>
            </a:solidFill>
            <a:ln w="38100" cap="flat" cmpd="sng">
              <a:noFill/>
              <a:prstDash val="solid"/>
              <a:round/>
              <a:headEnd type="none" w="sm" len="sm"/>
              <a:tailEnd type="none" w="sm" len="sm"/>
            </a:ln>
          </p:spPr>
          <p:txBody>
            <a:bodyPr spcFirstLastPara="1" vert="horz" wrap="square" lIns="85320" tIns="42660" rIns="85320" bIns="42660"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2700"/>
                </a:lnSpc>
                <a:spcBef>
                  <a:spcPts val="960"/>
                </a:spcBef>
                <a:spcAft>
                  <a:spcPts val="0"/>
                </a:spcAft>
                <a:buClr>
                  <a:schemeClr val="dk1"/>
                </a:buClr>
                <a:buSzPts val="1100"/>
                <a:buFont typeface="Arial"/>
                <a:buNone/>
              </a:pPr>
              <a:endParaRPr lang="en-US" sz="2400" dirty="0">
                <a:latin typeface="+mj-lt"/>
                <a:ea typeface="Arial Rounded"/>
                <a:cs typeface="Arial Rounded"/>
                <a:sym typeface="Arial Rounded"/>
              </a:endParaRPr>
            </a:p>
          </p:txBody>
        </p:sp>
        <p:sp>
          <p:nvSpPr>
            <p:cNvPr id="14" name="Content Placeholder 2">
              <a:extLst>
                <a:ext uri="{FF2B5EF4-FFF2-40B4-BE49-F238E27FC236}">
                  <a16:creationId xmlns:a16="http://schemas.microsoft.com/office/drawing/2014/main" id="{6D9097AF-2165-7EC7-DE11-5F78FC2CA787}"/>
                </a:ext>
              </a:extLst>
            </p:cNvPr>
            <p:cNvSpPr txBox="1">
              <a:spLocks/>
            </p:cNvSpPr>
            <p:nvPr/>
          </p:nvSpPr>
          <p:spPr>
            <a:xfrm>
              <a:off x="709543" y="1484795"/>
              <a:ext cx="3553716" cy="3299238"/>
            </a:xfrm>
            <a:prstGeom prst="rect">
              <a:avLst/>
            </a:prstGeom>
          </p:spPr>
          <p:txBody>
            <a:bodyPr anchor="ctr" anchorCtr="0">
              <a:normAutofit/>
            </a:bodyPr>
            <a:lstStyle>
              <a:lvl1pPr marL="0" indent="0" algn="l" defTabSz="914400" rtl="0" eaLnBrk="1" latinLnBrk="0" hangingPunct="1">
                <a:lnSpc>
                  <a:spcPct val="90000"/>
                </a:lnSpc>
                <a:spcBef>
                  <a:spcPts val="1000"/>
                </a:spcBef>
                <a:buFontTx/>
                <a:buNone/>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4008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72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457063">
                <a:lnSpc>
                  <a:spcPts val="2700"/>
                </a:lnSpc>
                <a:spcBef>
                  <a:spcPct val="20000"/>
                </a:spcBef>
                <a:spcAft>
                  <a:spcPts val="600"/>
                </a:spcAft>
                <a:buClr>
                  <a:srgbClr val="21397D"/>
                </a:buClr>
                <a:buSzPct val="115000"/>
                <a:defRPr/>
              </a:pPr>
              <a:r>
                <a:rPr lang="en-US" b="1" dirty="0">
                  <a:solidFill>
                    <a:srgbClr val="FFFFFF"/>
                  </a:solidFill>
                </a:rPr>
                <a:t>Explore the results </a:t>
              </a:r>
              <a:br>
                <a:rPr lang="en-US" b="1" dirty="0">
                  <a:solidFill>
                    <a:srgbClr val="FFFFFF"/>
                  </a:solidFill>
                </a:rPr>
              </a:br>
              <a:r>
                <a:rPr lang="en-US" b="1" dirty="0">
                  <a:solidFill>
                    <a:srgbClr val="FFFFFF"/>
                  </a:solidFill>
                </a:rPr>
                <a:t>of over 30 years </a:t>
              </a:r>
              <a:br>
                <a:rPr lang="en-US" b="1" dirty="0">
                  <a:solidFill>
                    <a:srgbClr val="FFFFFF"/>
                  </a:solidFill>
                </a:rPr>
              </a:br>
              <a:r>
                <a:rPr lang="en-US" b="1" dirty="0">
                  <a:solidFill>
                    <a:srgbClr val="FFFFFF"/>
                  </a:solidFill>
                </a:rPr>
                <a:t>of research</a:t>
              </a:r>
            </a:p>
          </p:txBody>
        </p:sp>
      </p:grpSp>
      <p:grpSp>
        <p:nvGrpSpPr>
          <p:cNvPr id="25" name="Group 24">
            <a:extLst>
              <a:ext uri="{FF2B5EF4-FFF2-40B4-BE49-F238E27FC236}">
                <a16:creationId xmlns:a16="http://schemas.microsoft.com/office/drawing/2014/main" id="{9DAB3F50-A998-555B-D94E-61A9BA633D74}"/>
              </a:ext>
            </a:extLst>
          </p:cNvPr>
          <p:cNvGrpSpPr/>
          <p:nvPr/>
        </p:nvGrpSpPr>
        <p:grpSpPr>
          <a:xfrm>
            <a:off x="4317826" y="2337719"/>
            <a:ext cx="3553715" cy="3299240"/>
            <a:chOff x="4317826" y="1484793"/>
            <a:chExt cx="3553715" cy="3299240"/>
          </a:xfrm>
        </p:grpSpPr>
        <p:sp>
          <p:nvSpPr>
            <p:cNvPr id="12" name="Google Shape;418;p34">
              <a:extLst>
                <a:ext uri="{FF2B5EF4-FFF2-40B4-BE49-F238E27FC236}">
                  <a16:creationId xmlns:a16="http://schemas.microsoft.com/office/drawing/2014/main" id="{3452B80B-AA29-065D-D256-0A4D203E95F3}"/>
                </a:ext>
              </a:extLst>
            </p:cNvPr>
            <p:cNvSpPr txBox="1">
              <a:spLocks/>
            </p:cNvSpPr>
            <p:nvPr/>
          </p:nvSpPr>
          <p:spPr>
            <a:xfrm>
              <a:off x="4317826" y="1484794"/>
              <a:ext cx="3553715" cy="3299239"/>
            </a:xfrm>
            <a:prstGeom prst="rect">
              <a:avLst/>
            </a:prstGeom>
            <a:solidFill>
              <a:srgbClr val="54CCCD">
                <a:alpha val="90000"/>
              </a:srgbClr>
            </a:solidFill>
            <a:ln w="38100" cap="flat" cmpd="sng">
              <a:noFill/>
              <a:prstDash val="solid"/>
              <a:round/>
              <a:headEnd type="none" w="sm" len="sm"/>
              <a:tailEnd type="none" w="sm" len="sm"/>
            </a:ln>
          </p:spPr>
          <p:txBody>
            <a:bodyPr spcFirstLastPara="1" vert="horz" wrap="square" lIns="85320" tIns="42660" rIns="85320" bIns="42660"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2700"/>
                </a:lnSpc>
                <a:spcBef>
                  <a:spcPts val="960"/>
                </a:spcBef>
                <a:spcAft>
                  <a:spcPts val="0"/>
                </a:spcAft>
                <a:buNone/>
              </a:pPr>
              <a:endParaRPr lang="en-US" sz="2400" spc="-140" dirty="0">
                <a:latin typeface="+mj-lt"/>
                <a:ea typeface="Arial Rounded"/>
                <a:cs typeface="Arial Rounded"/>
                <a:sym typeface="Arial Rounded"/>
              </a:endParaRPr>
            </a:p>
          </p:txBody>
        </p:sp>
        <p:sp>
          <p:nvSpPr>
            <p:cNvPr id="15" name="Content Placeholder 2">
              <a:extLst>
                <a:ext uri="{FF2B5EF4-FFF2-40B4-BE49-F238E27FC236}">
                  <a16:creationId xmlns:a16="http://schemas.microsoft.com/office/drawing/2014/main" id="{39D8F77F-BF24-7A21-1914-4B0B606EBBA4}"/>
                </a:ext>
              </a:extLst>
            </p:cNvPr>
            <p:cNvSpPr txBox="1">
              <a:spLocks/>
            </p:cNvSpPr>
            <p:nvPr/>
          </p:nvSpPr>
          <p:spPr>
            <a:xfrm>
              <a:off x="4324725" y="1484793"/>
              <a:ext cx="3539372" cy="3299239"/>
            </a:xfrm>
            <a:prstGeom prst="rect">
              <a:avLst/>
            </a:prstGeom>
          </p:spPr>
          <p:txBody>
            <a:bodyPr vert="horz" lIns="91440" tIns="45720" rIns="91440" bIns="45720" rtlCol="0" anchor="ctr" anchorCtr="0">
              <a:norm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2700"/>
                </a:lnSpc>
                <a:buNone/>
              </a:pPr>
              <a:r>
                <a:rPr lang="en-US" sz="2400" b="1" dirty="0">
                  <a:solidFill>
                    <a:srgbClr val="FFFFFF"/>
                  </a:solidFill>
                  <a:latin typeface="+mj-lt"/>
                </a:rPr>
                <a:t>Learn about various functions families </a:t>
              </a:r>
              <a:br>
                <a:rPr lang="en-US" sz="2400" b="1" dirty="0">
                  <a:solidFill>
                    <a:srgbClr val="FFFFFF"/>
                  </a:solidFill>
                  <a:latin typeface="+mj-lt"/>
                </a:rPr>
              </a:br>
              <a:r>
                <a:rPr lang="en-US" sz="2400" b="1" dirty="0">
                  <a:solidFill>
                    <a:srgbClr val="FFFFFF"/>
                  </a:solidFill>
                  <a:latin typeface="+mj-lt"/>
                </a:rPr>
                <a:t>can serve in state </a:t>
              </a:r>
              <a:br>
                <a:rPr lang="en-US" sz="2400" b="1" dirty="0">
                  <a:solidFill>
                    <a:srgbClr val="FFFFFF"/>
                  </a:solidFill>
                  <a:latin typeface="+mj-lt"/>
                </a:rPr>
              </a:br>
              <a:r>
                <a:rPr lang="en-US" sz="2400" b="1" dirty="0">
                  <a:solidFill>
                    <a:srgbClr val="FFFFFF"/>
                  </a:solidFill>
                  <a:latin typeface="+mj-lt"/>
                </a:rPr>
                <a:t>and local agencies</a:t>
              </a:r>
            </a:p>
          </p:txBody>
        </p:sp>
      </p:grpSp>
      <p:grpSp>
        <p:nvGrpSpPr>
          <p:cNvPr id="24" name="Group 23">
            <a:extLst>
              <a:ext uri="{FF2B5EF4-FFF2-40B4-BE49-F238E27FC236}">
                <a16:creationId xmlns:a16="http://schemas.microsoft.com/office/drawing/2014/main" id="{13A12E79-4ED1-02A8-26E9-5000A80BF75A}"/>
              </a:ext>
            </a:extLst>
          </p:cNvPr>
          <p:cNvGrpSpPr/>
          <p:nvPr/>
        </p:nvGrpSpPr>
        <p:grpSpPr>
          <a:xfrm>
            <a:off x="7878440" y="2337719"/>
            <a:ext cx="3600839" cy="3299240"/>
            <a:chOff x="7878440" y="1484793"/>
            <a:chExt cx="3600839" cy="3299240"/>
          </a:xfrm>
        </p:grpSpPr>
        <p:sp>
          <p:nvSpPr>
            <p:cNvPr id="13" name="Google Shape;418;p34">
              <a:extLst>
                <a:ext uri="{FF2B5EF4-FFF2-40B4-BE49-F238E27FC236}">
                  <a16:creationId xmlns:a16="http://schemas.microsoft.com/office/drawing/2014/main" id="{EC320C06-F956-30D5-313D-903E283C5264}"/>
                </a:ext>
              </a:extLst>
            </p:cNvPr>
            <p:cNvSpPr txBox="1">
              <a:spLocks/>
            </p:cNvSpPr>
            <p:nvPr/>
          </p:nvSpPr>
          <p:spPr>
            <a:xfrm>
              <a:off x="7925564" y="1484794"/>
              <a:ext cx="3553715" cy="3299239"/>
            </a:xfrm>
            <a:prstGeom prst="rect">
              <a:avLst/>
            </a:prstGeom>
            <a:solidFill>
              <a:srgbClr val="4DC58D">
                <a:alpha val="90000"/>
              </a:srgbClr>
            </a:solidFill>
            <a:ln w="38100" cap="flat" cmpd="sng">
              <a:noFill/>
              <a:prstDash val="solid"/>
              <a:round/>
              <a:headEnd type="none" w="sm" len="sm"/>
              <a:tailEnd type="none" w="sm" len="sm"/>
            </a:ln>
          </p:spPr>
          <p:txBody>
            <a:bodyPr spcFirstLastPara="1" vert="horz" wrap="square" lIns="85320" tIns="42660" rIns="85320" bIns="42660"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2700"/>
                </a:lnSpc>
                <a:spcBef>
                  <a:spcPts val="0"/>
                </a:spcBef>
                <a:spcAft>
                  <a:spcPts val="0"/>
                </a:spcAft>
                <a:buNone/>
              </a:pPr>
              <a:endParaRPr lang="en-US" sz="2400" dirty="0">
                <a:latin typeface="+mj-lt"/>
                <a:ea typeface="Arial Rounded"/>
                <a:cs typeface="Arial Rounded"/>
                <a:sym typeface="Arial Rounded"/>
              </a:endParaRPr>
            </a:p>
          </p:txBody>
        </p:sp>
        <p:sp>
          <p:nvSpPr>
            <p:cNvPr id="16" name="Content Placeholder 2">
              <a:extLst>
                <a:ext uri="{FF2B5EF4-FFF2-40B4-BE49-F238E27FC236}">
                  <a16:creationId xmlns:a16="http://schemas.microsoft.com/office/drawing/2014/main" id="{57F6B4F2-7F1F-251C-BBD4-B4F3E45B5895}"/>
                </a:ext>
              </a:extLst>
            </p:cNvPr>
            <p:cNvSpPr txBox="1">
              <a:spLocks/>
            </p:cNvSpPr>
            <p:nvPr/>
          </p:nvSpPr>
          <p:spPr>
            <a:xfrm>
              <a:off x="7878440" y="1484793"/>
              <a:ext cx="3600839" cy="3299239"/>
            </a:xfrm>
            <a:prstGeom prst="rect">
              <a:avLst/>
            </a:prstGeom>
          </p:spPr>
          <p:txBody>
            <a:bodyPr vert="horz" lIns="91440" tIns="45720" rIns="91440" bIns="45720" rtlCol="0" anchor="ctr" anchorCtr="0">
              <a:norm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2700"/>
                </a:lnSpc>
                <a:buNone/>
              </a:pPr>
              <a:r>
                <a:rPr lang="en-US" sz="2400" b="1" dirty="0">
                  <a:solidFill>
                    <a:srgbClr val="FFFFFF"/>
                  </a:solidFill>
                  <a:latin typeface="+mj-lt"/>
                </a:rPr>
                <a:t>Know strategies for engaging families in their child’s care, agency decisions, </a:t>
              </a:r>
              <a:br>
                <a:rPr lang="en-US" sz="2400" b="1" dirty="0">
                  <a:solidFill>
                    <a:srgbClr val="FFFFFF"/>
                  </a:solidFill>
                  <a:latin typeface="+mj-lt"/>
                </a:rPr>
              </a:br>
              <a:r>
                <a:rPr lang="en-US" sz="2400" b="1" dirty="0">
                  <a:solidFill>
                    <a:srgbClr val="FFFFFF"/>
                  </a:solidFill>
                  <a:latin typeface="+mj-lt"/>
                </a:rPr>
                <a:t>and policy recommendations</a:t>
              </a:r>
            </a:p>
          </p:txBody>
        </p:sp>
      </p:grpSp>
    </p:spTree>
    <p:extLst>
      <p:ext uri="{BB962C8B-B14F-4D97-AF65-F5344CB8AC3E}">
        <p14:creationId xmlns:p14="http://schemas.microsoft.com/office/powerpoint/2010/main" val="4980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500"/>
                                        <p:tgtEl>
                                          <p:spTgt spid="26"/>
                                        </p:tgtEl>
                                      </p:cBhvr>
                                    </p:animEffect>
                                  </p:childTnLst>
                                </p:cTn>
                              </p:par>
                            </p:childTnLst>
                          </p:cTn>
                        </p:par>
                        <p:par>
                          <p:cTn id="8" fill="hold">
                            <p:stCondLst>
                              <p:cond delay="2500"/>
                            </p:stCondLst>
                            <p:childTnLst>
                              <p:par>
                                <p:cTn id="9" presetID="10" presetClass="entr" presetSubtype="0" fill="hold" nodeType="afterEffect">
                                  <p:stCondLst>
                                    <p:cond delay="1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500"/>
                                        <p:tgtEl>
                                          <p:spTgt spid="25"/>
                                        </p:tgtEl>
                                      </p:cBhvr>
                                    </p:animEffect>
                                  </p:childTnLst>
                                </p:cTn>
                              </p:par>
                            </p:childTnLst>
                          </p:cTn>
                        </p:par>
                        <p:par>
                          <p:cTn id="12" fill="hold">
                            <p:stCondLst>
                              <p:cond delay="5500"/>
                            </p:stCondLst>
                            <p:childTnLst>
                              <p:par>
                                <p:cTn id="13" presetID="10" presetClass="entr" presetSubtype="0" fill="hold" nodeType="afterEffect">
                                  <p:stCondLst>
                                    <p:cond delay="1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D847-B312-89B8-DC01-2C6A82178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B1F04-786A-E983-E15C-B9AA10AED35F}"/>
              </a:ext>
            </a:extLst>
          </p:cNvPr>
          <p:cNvSpPr>
            <a:spLocks noGrp="1"/>
          </p:cNvSpPr>
          <p:nvPr>
            <p:ph type="ctrTitle"/>
          </p:nvPr>
        </p:nvSpPr>
        <p:spPr>
          <a:xfrm>
            <a:off x="7782216" y="2042817"/>
            <a:ext cx="3558482" cy="1090822"/>
          </a:xfrm>
        </p:spPr>
        <p:txBody>
          <a:bodyPr>
            <a:noAutofit/>
          </a:bodyPr>
          <a:lstStyle/>
          <a:p>
            <a:r>
              <a:rPr lang="en-US" sz="3600" dirty="0"/>
              <a:t>Engaging </a:t>
            </a:r>
            <a:br>
              <a:rPr lang="en-US" sz="3600" dirty="0"/>
            </a:br>
            <a:r>
              <a:rPr lang="en-US" sz="3600" dirty="0"/>
              <a:t>Families is Everyone’s Business</a:t>
            </a:r>
          </a:p>
        </p:txBody>
      </p:sp>
      <p:sp>
        <p:nvSpPr>
          <p:cNvPr id="3" name="Subtitle 2">
            <a:extLst>
              <a:ext uri="{FF2B5EF4-FFF2-40B4-BE49-F238E27FC236}">
                <a16:creationId xmlns:a16="http://schemas.microsoft.com/office/drawing/2014/main" id="{D4FAE7CD-16E5-4310-73D2-440EFBA83B21}"/>
              </a:ext>
            </a:extLst>
          </p:cNvPr>
          <p:cNvSpPr>
            <a:spLocks noGrp="1"/>
          </p:cNvSpPr>
          <p:nvPr>
            <p:ph type="subTitle" idx="1"/>
          </p:nvPr>
        </p:nvSpPr>
        <p:spPr>
          <a:xfrm>
            <a:off x="7876134" y="5888268"/>
            <a:ext cx="4039604" cy="1367153"/>
          </a:xfrm>
        </p:spPr>
        <p:txBody>
          <a:bodyPr>
            <a:normAutofit/>
          </a:bodyPr>
          <a:lstStyle/>
          <a:p>
            <a:pPr>
              <a:lnSpc>
                <a:spcPts val="1600"/>
              </a:lnSpc>
            </a:pPr>
            <a:r>
              <a:rPr lang="en-US" sz="1200" b="0" dirty="0">
                <a:solidFill>
                  <a:schemeClr val="accent3"/>
                </a:solidFill>
              </a:rPr>
              <a:t>This graphic depicts</a:t>
            </a:r>
            <a:r>
              <a:rPr lang="en-US" sz="1200" b="0" baseline="0" dirty="0">
                <a:solidFill>
                  <a:schemeClr val="accent3"/>
                </a:solidFill>
              </a:rPr>
              <a:t> how action in one part of the system influences another – the center ring shows a madras effect of the colors bleeding from one to another.</a:t>
            </a:r>
            <a:endParaRPr lang="en-US" sz="1200" b="0" dirty="0">
              <a:solidFill>
                <a:schemeClr val="accent3"/>
              </a:solidFill>
            </a:endParaRPr>
          </a:p>
          <a:p>
            <a:pPr>
              <a:lnSpc>
                <a:spcPts val="1600"/>
              </a:lnSpc>
            </a:pPr>
            <a:endParaRPr lang="en-US" sz="1200" b="0" dirty="0">
              <a:solidFill>
                <a:schemeClr val="accent3"/>
              </a:solidFill>
            </a:endParaRPr>
          </a:p>
        </p:txBody>
      </p:sp>
      <p:grpSp>
        <p:nvGrpSpPr>
          <p:cNvPr id="4" name="Group 3">
            <a:extLst>
              <a:ext uri="{FF2B5EF4-FFF2-40B4-BE49-F238E27FC236}">
                <a16:creationId xmlns:a16="http://schemas.microsoft.com/office/drawing/2014/main" id="{05A6F4C3-C170-FD59-2D93-B09FEA45CAA6}"/>
              </a:ext>
            </a:extLst>
          </p:cNvPr>
          <p:cNvGrpSpPr>
            <a:grpSpLocks noChangeAspect="1"/>
          </p:cNvGrpSpPr>
          <p:nvPr/>
        </p:nvGrpSpPr>
        <p:grpSpPr>
          <a:xfrm>
            <a:off x="669050" y="379892"/>
            <a:ext cx="6148749" cy="5154771"/>
            <a:chOff x="3385290" y="1591833"/>
            <a:chExt cx="4554625" cy="3818348"/>
          </a:xfrm>
        </p:grpSpPr>
        <p:grpSp>
          <p:nvGrpSpPr>
            <p:cNvPr id="5" name="Group 4">
              <a:extLst>
                <a:ext uri="{FF2B5EF4-FFF2-40B4-BE49-F238E27FC236}">
                  <a16:creationId xmlns:a16="http://schemas.microsoft.com/office/drawing/2014/main" id="{2E2E14F1-7736-25DC-0A0D-FDF78F15DC36}"/>
                </a:ext>
              </a:extLst>
            </p:cNvPr>
            <p:cNvGrpSpPr>
              <a:grpSpLocks noChangeAspect="1"/>
            </p:cNvGrpSpPr>
            <p:nvPr/>
          </p:nvGrpSpPr>
          <p:grpSpPr>
            <a:xfrm>
              <a:off x="3385290" y="2912924"/>
              <a:ext cx="1398937" cy="1189094"/>
              <a:chOff x="2986309" y="2589403"/>
              <a:chExt cx="1865249" cy="1585461"/>
            </a:xfrm>
          </p:grpSpPr>
          <p:sp>
            <p:nvSpPr>
              <p:cNvPr id="29" name="Rectangle: Rounded Corners 4">
                <a:extLst>
                  <a:ext uri="{FF2B5EF4-FFF2-40B4-BE49-F238E27FC236}">
                    <a16:creationId xmlns:a16="http://schemas.microsoft.com/office/drawing/2014/main" id="{EF8DF3A1-27A5-B453-68FC-642726A907EC}"/>
                  </a:ext>
                </a:extLst>
              </p:cNvPr>
              <p:cNvSpPr>
                <a:spLocks/>
              </p:cNvSpPr>
              <p:nvPr/>
            </p:nvSpPr>
            <p:spPr>
              <a:xfrm>
                <a:off x="2986310" y="2589403"/>
                <a:ext cx="1865248" cy="1585461"/>
              </a:xfrm>
              <a:prstGeom prst="roundRect">
                <a:avLst>
                  <a:gd name="adj" fmla="val 11963"/>
                </a:avLst>
              </a:prstGeom>
              <a:solidFill>
                <a:srgbClr val="9F3895"/>
              </a:solidFill>
              <a:ln>
                <a:noFill/>
              </a:ln>
              <a:effectLst>
                <a:outerShdw blurRad="381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a:extLst>
                  <a:ext uri="{FF2B5EF4-FFF2-40B4-BE49-F238E27FC236}">
                    <a16:creationId xmlns:a16="http://schemas.microsoft.com/office/drawing/2014/main" id="{2AC45665-E16C-449E-A662-C6AD2CA1C154}"/>
                  </a:ext>
                </a:extLst>
              </p:cNvPr>
              <p:cNvSpPr txBox="1"/>
              <p:nvPr/>
            </p:nvSpPr>
            <p:spPr>
              <a:xfrm>
                <a:off x="2986309" y="3189095"/>
                <a:ext cx="1865248" cy="334375"/>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COMMUNITY</a:t>
                </a:r>
              </a:p>
            </p:txBody>
          </p:sp>
        </p:grpSp>
        <p:grpSp>
          <p:nvGrpSpPr>
            <p:cNvPr id="6" name="Group 5">
              <a:extLst>
                <a:ext uri="{FF2B5EF4-FFF2-40B4-BE49-F238E27FC236}">
                  <a16:creationId xmlns:a16="http://schemas.microsoft.com/office/drawing/2014/main" id="{E940BA6B-6556-06D4-BC7F-AE2A544DD53E}"/>
                </a:ext>
              </a:extLst>
            </p:cNvPr>
            <p:cNvGrpSpPr>
              <a:grpSpLocks noChangeAspect="1"/>
            </p:cNvGrpSpPr>
            <p:nvPr/>
          </p:nvGrpSpPr>
          <p:grpSpPr>
            <a:xfrm>
              <a:off x="3934171" y="4221087"/>
              <a:ext cx="1512169" cy="1189094"/>
              <a:chOff x="3286100" y="4365104"/>
              <a:chExt cx="2016224" cy="1585461"/>
            </a:xfrm>
          </p:grpSpPr>
          <p:sp>
            <p:nvSpPr>
              <p:cNvPr id="27" name="Rectangle: Rounded Corners 2">
                <a:extLst>
                  <a:ext uri="{FF2B5EF4-FFF2-40B4-BE49-F238E27FC236}">
                    <a16:creationId xmlns:a16="http://schemas.microsoft.com/office/drawing/2014/main" id="{933458A1-3DD0-F444-8DC5-FBA653CCE5C4}"/>
                  </a:ext>
                </a:extLst>
              </p:cNvPr>
              <p:cNvSpPr>
                <a:spLocks/>
              </p:cNvSpPr>
              <p:nvPr/>
            </p:nvSpPr>
            <p:spPr>
              <a:xfrm>
                <a:off x="3361587" y="4365104"/>
                <a:ext cx="1865248" cy="1585461"/>
              </a:xfrm>
              <a:prstGeom prst="roundRect">
                <a:avLst>
                  <a:gd name="adj" fmla="val 11963"/>
                </a:avLst>
              </a:prstGeom>
              <a:solidFill>
                <a:srgbClr val="26904D"/>
              </a:solidFill>
              <a:ln>
                <a:noFill/>
              </a:ln>
              <a:effectLst>
                <a:outerShdw blurRad="381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a:extLst>
                  <a:ext uri="{FF2B5EF4-FFF2-40B4-BE49-F238E27FC236}">
                    <a16:creationId xmlns:a16="http://schemas.microsoft.com/office/drawing/2014/main" id="{2BBB0C86-DA50-9C8A-77DE-E3D2FDC98830}"/>
                  </a:ext>
                </a:extLst>
              </p:cNvPr>
              <p:cNvSpPr txBox="1"/>
              <p:nvPr/>
            </p:nvSpPr>
            <p:spPr>
              <a:xfrm>
                <a:off x="3286100" y="4913216"/>
                <a:ext cx="2016224" cy="577556"/>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MANAGED </a:t>
                </a:r>
                <a:br>
                  <a:rPr lang="en-US" sz="1600" dirty="0">
                    <a:solidFill>
                      <a:schemeClr val="bg1"/>
                    </a:solidFill>
                    <a:latin typeface="Arial Black" panose="020B0A04020102020204" pitchFamily="34" charset="0"/>
                  </a:rPr>
                </a:br>
                <a:r>
                  <a:rPr lang="en-US" sz="1600" dirty="0">
                    <a:solidFill>
                      <a:schemeClr val="bg1"/>
                    </a:solidFill>
                    <a:latin typeface="Arial Black" panose="020B0A04020102020204" pitchFamily="34" charset="0"/>
                  </a:rPr>
                  <a:t>CARE</a:t>
                </a:r>
              </a:p>
            </p:txBody>
          </p:sp>
        </p:grpSp>
        <p:grpSp>
          <p:nvGrpSpPr>
            <p:cNvPr id="7" name="Group 6">
              <a:extLst>
                <a:ext uri="{FF2B5EF4-FFF2-40B4-BE49-F238E27FC236}">
                  <a16:creationId xmlns:a16="http://schemas.microsoft.com/office/drawing/2014/main" id="{4BE73F81-DF67-71C4-DA07-FB6C0DAA2C0C}"/>
                </a:ext>
              </a:extLst>
            </p:cNvPr>
            <p:cNvGrpSpPr>
              <a:grpSpLocks noChangeAspect="1"/>
            </p:cNvGrpSpPr>
            <p:nvPr/>
          </p:nvGrpSpPr>
          <p:grpSpPr>
            <a:xfrm>
              <a:off x="6022402" y="1591834"/>
              <a:ext cx="1512169" cy="1189094"/>
              <a:chOff x="5878388" y="764709"/>
              <a:chExt cx="2016224" cy="1585461"/>
            </a:xfrm>
          </p:grpSpPr>
          <p:sp>
            <p:nvSpPr>
              <p:cNvPr id="25" name="Rectangle: Rounded Corners 3">
                <a:extLst>
                  <a:ext uri="{FF2B5EF4-FFF2-40B4-BE49-F238E27FC236}">
                    <a16:creationId xmlns:a16="http://schemas.microsoft.com/office/drawing/2014/main" id="{FAF07E10-AB4B-00AD-6839-9EA94C866318}"/>
                  </a:ext>
                </a:extLst>
              </p:cNvPr>
              <p:cNvSpPr>
                <a:spLocks/>
              </p:cNvSpPr>
              <p:nvPr/>
            </p:nvSpPr>
            <p:spPr>
              <a:xfrm>
                <a:off x="5953876" y="764709"/>
                <a:ext cx="1865248" cy="1585461"/>
              </a:xfrm>
              <a:prstGeom prst="roundRect">
                <a:avLst>
                  <a:gd name="adj" fmla="val 11963"/>
                </a:avLst>
              </a:prstGeom>
              <a:solidFill>
                <a:srgbClr val="273DA9"/>
              </a:solidFill>
              <a:ln>
                <a:noFill/>
              </a:ln>
              <a:effectLst>
                <a:outerShdw blurRad="381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5EF53D61-B21F-545E-CE93-FAA5EA7E5427}"/>
                  </a:ext>
                </a:extLst>
              </p:cNvPr>
              <p:cNvSpPr txBox="1"/>
              <p:nvPr/>
            </p:nvSpPr>
            <p:spPr>
              <a:xfrm>
                <a:off x="5878388" y="1370002"/>
                <a:ext cx="2016224" cy="334375"/>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CHILD/YOUTH</a:t>
                </a:r>
              </a:p>
            </p:txBody>
          </p:sp>
        </p:grpSp>
        <p:grpSp>
          <p:nvGrpSpPr>
            <p:cNvPr id="8" name="Group 7">
              <a:extLst>
                <a:ext uri="{FF2B5EF4-FFF2-40B4-BE49-F238E27FC236}">
                  <a16:creationId xmlns:a16="http://schemas.microsoft.com/office/drawing/2014/main" id="{FB001F06-11CD-DF19-68C4-E5F770197C47}"/>
                </a:ext>
              </a:extLst>
            </p:cNvPr>
            <p:cNvGrpSpPr>
              <a:grpSpLocks noChangeAspect="1"/>
            </p:cNvGrpSpPr>
            <p:nvPr/>
          </p:nvGrpSpPr>
          <p:grpSpPr>
            <a:xfrm>
              <a:off x="3934170" y="1591833"/>
              <a:ext cx="1512169" cy="1189094"/>
              <a:chOff x="3538685" y="1279891"/>
              <a:chExt cx="2016223" cy="1585461"/>
            </a:xfrm>
          </p:grpSpPr>
          <p:sp>
            <p:nvSpPr>
              <p:cNvPr id="23" name="Rectangle: Rounded Corners 2">
                <a:extLst>
                  <a:ext uri="{FF2B5EF4-FFF2-40B4-BE49-F238E27FC236}">
                    <a16:creationId xmlns:a16="http://schemas.microsoft.com/office/drawing/2014/main" id="{D549BDCC-59B9-8F94-5001-4054652F320A}"/>
                  </a:ext>
                </a:extLst>
              </p:cNvPr>
              <p:cNvSpPr>
                <a:spLocks/>
              </p:cNvSpPr>
              <p:nvPr/>
            </p:nvSpPr>
            <p:spPr>
              <a:xfrm>
                <a:off x="3614173" y="1279891"/>
                <a:ext cx="1865248" cy="1585461"/>
              </a:xfrm>
              <a:prstGeom prst="roundRect">
                <a:avLst>
                  <a:gd name="adj" fmla="val 11963"/>
                </a:avLst>
              </a:prstGeom>
              <a:solidFill>
                <a:srgbClr val="5B2672"/>
              </a:solidFill>
              <a:ln>
                <a:noFill/>
              </a:ln>
              <a:effectLst>
                <a:outerShdw blurRad="381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76B31328-3C25-08BC-691C-0B15C3FE47CB}"/>
                  </a:ext>
                </a:extLst>
              </p:cNvPr>
              <p:cNvSpPr txBox="1"/>
              <p:nvPr/>
            </p:nvSpPr>
            <p:spPr>
              <a:xfrm>
                <a:off x="3538685" y="1867363"/>
                <a:ext cx="2016223" cy="334375"/>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SYSTEM</a:t>
                </a:r>
              </a:p>
            </p:txBody>
          </p:sp>
        </p:grpSp>
        <p:grpSp>
          <p:nvGrpSpPr>
            <p:cNvPr id="9" name="Group 8">
              <a:extLst>
                <a:ext uri="{FF2B5EF4-FFF2-40B4-BE49-F238E27FC236}">
                  <a16:creationId xmlns:a16="http://schemas.microsoft.com/office/drawing/2014/main" id="{32BA5EFD-97F2-F79B-2103-3D1190572EDD}"/>
                </a:ext>
              </a:extLst>
            </p:cNvPr>
            <p:cNvGrpSpPr>
              <a:grpSpLocks noChangeAspect="1"/>
            </p:cNvGrpSpPr>
            <p:nvPr/>
          </p:nvGrpSpPr>
          <p:grpSpPr>
            <a:xfrm>
              <a:off x="6526458" y="2912923"/>
              <a:ext cx="1413457" cy="1189094"/>
              <a:chOff x="6927457" y="2564264"/>
              <a:chExt cx="1884608" cy="1585461"/>
            </a:xfrm>
          </p:grpSpPr>
          <p:sp>
            <p:nvSpPr>
              <p:cNvPr id="21" name="Rectangle: Rounded Corners 3">
                <a:extLst>
                  <a:ext uri="{FF2B5EF4-FFF2-40B4-BE49-F238E27FC236}">
                    <a16:creationId xmlns:a16="http://schemas.microsoft.com/office/drawing/2014/main" id="{0CCC0F01-A8A7-AD6C-6CB8-D0B4A41FB9CA}"/>
                  </a:ext>
                </a:extLst>
              </p:cNvPr>
              <p:cNvSpPr>
                <a:spLocks/>
              </p:cNvSpPr>
              <p:nvPr/>
            </p:nvSpPr>
            <p:spPr>
              <a:xfrm>
                <a:off x="6946817" y="2564264"/>
                <a:ext cx="1865248" cy="1585461"/>
              </a:xfrm>
              <a:prstGeom prst="roundRect">
                <a:avLst>
                  <a:gd name="adj" fmla="val 11963"/>
                </a:avLst>
              </a:prstGeom>
              <a:solidFill>
                <a:srgbClr val="50A5FA"/>
              </a:solidFill>
              <a:ln>
                <a:noFill/>
              </a:ln>
              <a:effectLst>
                <a:outerShdw blurRad="381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3240C959-FEA9-9DD8-01E3-DBD72405FEC2}"/>
                  </a:ext>
                </a:extLst>
              </p:cNvPr>
              <p:cNvSpPr txBox="1"/>
              <p:nvPr/>
            </p:nvSpPr>
            <p:spPr>
              <a:xfrm>
                <a:off x="6927457" y="3153432"/>
                <a:ext cx="1884608" cy="334375"/>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FAMILY</a:t>
                </a:r>
              </a:p>
            </p:txBody>
          </p:sp>
        </p:grpSp>
        <p:sp>
          <p:nvSpPr>
            <p:cNvPr id="10" name="Rectangle: Rounded Corners 5">
              <a:extLst>
                <a:ext uri="{FF2B5EF4-FFF2-40B4-BE49-F238E27FC236}">
                  <a16:creationId xmlns:a16="http://schemas.microsoft.com/office/drawing/2014/main" id="{E691CA25-4A36-E0F6-F1C2-3A5408250783}"/>
                </a:ext>
              </a:extLst>
            </p:cNvPr>
            <p:cNvSpPr>
              <a:spLocks noChangeAspect="1"/>
            </p:cNvSpPr>
            <p:nvPr/>
          </p:nvSpPr>
          <p:spPr>
            <a:xfrm>
              <a:off x="5923826" y="4221086"/>
              <a:ext cx="1398935" cy="1189094"/>
            </a:xfrm>
            <a:prstGeom prst="roundRect">
              <a:avLst>
                <a:gd name="adj" fmla="val 11963"/>
              </a:avLst>
            </a:prstGeom>
            <a:solidFill>
              <a:srgbClr val="A6C44B"/>
            </a:solidFill>
            <a:ln>
              <a:noFill/>
            </a:ln>
            <a:effectLst>
              <a:outerShdw blurRad="3810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0">
              <a:extLst>
                <a:ext uri="{FF2B5EF4-FFF2-40B4-BE49-F238E27FC236}">
                  <a16:creationId xmlns:a16="http://schemas.microsoft.com/office/drawing/2014/main" id="{A68FF8C2-9915-FF56-C8C4-6B4C82F1CD48}"/>
                </a:ext>
              </a:extLst>
            </p:cNvPr>
            <p:cNvGrpSpPr>
              <a:grpSpLocks noChangeAspect="1"/>
            </p:cNvGrpSpPr>
            <p:nvPr/>
          </p:nvGrpSpPr>
          <p:grpSpPr>
            <a:xfrm>
              <a:off x="4716370" y="2497789"/>
              <a:ext cx="1895366" cy="1894012"/>
              <a:chOff x="4716369" y="2147505"/>
              <a:chExt cx="2497018" cy="2525350"/>
            </a:xfrm>
          </p:grpSpPr>
          <p:grpSp>
            <p:nvGrpSpPr>
              <p:cNvPr id="13" name="Group 12">
                <a:extLst>
                  <a:ext uri="{FF2B5EF4-FFF2-40B4-BE49-F238E27FC236}">
                    <a16:creationId xmlns:a16="http://schemas.microsoft.com/office/drawing/2014/main" id="{36BC1E3B-4AC2-5EDF-CE1C-9FE3DB11020C}"/>
                  </a:ext>
                </a:extLst>
              </p:cNvPr>
              <p:cNvGrpSpPr/>
              <p:nvPr/>
            </p:nvGrpSpPr>
            <p:grpSpPr>
              <a:xfrm>
                <a:off x="4716369" y="2147505"/>
                <a:ext cx="2497018" cy="2525350"/>
                <a:chOff x="4716371" y="2147505"/>
                <a:chExt cx="2481647" cy="2525350"/>
              </a:xfrm>
            </p:grpSpPr>
            <p:sp>
              <p:nvSpPr>
                <p:cNvPr id="17" name="Freeform 5">
                  <a:extLst>
                    <a:ext uri="{FF2B5EF4-FFF2-40B4-BE49-F238E27FC236}">
                      <a16:creationId xmlns:a16="http://schemas.microsoft.com/office/drawing/2014/main" id="{9C410E7A-04CB-6B34-1B73-B9F5B14EEEB2}"/>
                    </a:ext>
                  </a:extLst>
                </p:cNvPr>
                <p:cNvSpPr>
                  <a:spLocks/>
                </p:cNvSpPr>
                <p:nvPr/>
              </p:nvSpPr>
              <p:spPr bwMode="auto">
                <a:xfrm>
                  <a:off x="4716371" y="2154014"/>
                  <a:ext cx="1184672" cy="1185862"/>
                </a:xfrm>
                <a:custGeom>
                  <a:avLst/>
                  <a:gdLst>
                    <a:gd name="T0" fmla="*/ 852 w 899"/>
                    <a:gd name="T1" fmla="*/ 1 h 900"/>
                    <a:gd name="T2" fmla="*/ 0 w 899"/>
                    <a:gd name="T3" fmla="*/ 855 h 900"/>
                    <a:gd name="T4" fmla="*/ 0 w 899"/>
                    <a:gd name="T5" fmla="*/ 857 h 900"/>
                    <a:gd name="T6" fmla="*/ 36 w 899"/>
                    <a:gd name="T7" fmla="*/ 900 h 900"/>
                    <a:gd name="T8" fmla="*/ 899 w 899"/>
                    <a:gd name="T9" fmla="*/ 900 h 900"/>
                    <a:gd name="T10" fmla="*/ 899 w 899"/>
                    <a:gd name="T11" fmla="*/ 43 h 900"/>
                    <a:gd name="T12" fmla="*/ 852 w 899"/>
                    <a:gd name="T13" fmla="*/ 1 h 900"/>
                  </a:gdLst>
                  <a:ahLst/>
                  <a:cxnLst>
                    <a:cxn ang="0">
                      <a:pos x="T0" y="T1"/>
                    </a:cxn>
                    <a:cxn ang="0">
                      <a:pos x="T2" y="T3"/>
                    </a:cxn>
                    <a:cxn ang="0">
                      <a:pos x="T4" y="T5"/>
                    </a:cxn>
                    <a:cxn ang="0">
                      <a:pos x="T6" y="T7"/>
                    </a:cxn>
                    <a:cxn ang="0">
                      <a:pos x="T8" y="T9"/>
                    </a:cxn>
                    <a:cxn ang="0">
                      <a:pos x="T10" y="T11"/>
                    </a:cxn>
                    <a:cxn ang="0">
                      <a:pos x="T12" y="T13"/>
                    </a:cxn>
                  </a:cxnLst>
                  <a:rect l="0" t="0" r="r" b="b"/>
                  <a:pathLst>
                    <a:path w="899" h="900">
                      <a:moveTo>
                        <a:pt x="852" y="1"/>
                      </a:moveTo>
                      <a:cubicBezTo>
                        <a:pt x="401" y="46"/>
                        <a:pt x="43" y="405"/>
                        <a:pt x="0" y="855"/>
                      </a:cubicBezTo>
                      <a:cubicBezTo>
                        <a:pt x="0" y="856"/>
                        <a:pt x="0" y="857"/>
                        <a:pt x="0" y="857"/>
                      </a:cubicBezTo>
                      <a:cubicBezTo>
                        <a:pt x="0" y="889"/>
                        <a:pt x="21" y="898"/>
                        <a:pt x="36" y="900"/>
                      </a:cubicBezTo>
                      <a:cubicBezTo>
                        <a:pt x="899" y="900"/>
                        <a:pt x="899" y="900"/>
                        <a:pt x="899" y="900"/>
                      </a:cubicBezTo>
                      <a:cubicBezTo>
                        <a:pt x="899" y="43"/>
                        <a:pt x="899" y="43"/>
                        <a:pt x="899" y="43"/>
                      </a:cubicBezTo>
                      <a:cubicBezTo>
                        <a:pt x="898" y="1"/>
                        <a:pt x="860" y="0"/>
                        <a:pt x="852" y="1"/>
                      </a:cubicBezTo>
                      <a:close/>
                    </a:path>
                  </a:pathLst>
                </a:custGeom>
                <a:gradFill>
                  <a:gsLst>
                    <a:gs pos="24000">
                      <a:srgbClr val="5B2672"/>
                    </a:gs>
                    <a:gs pos="4023">
                      <a:srgbClr val="5B2672"/>
                    </a:gs>
                    <a:gs pos="89000">
                      <a:srgbClr val="9F3895"/>
                    </a:gs>
                  </a:gsLst>
                  <a:lin ang="84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18" name="Freeform 6">
                  <a:extLst>
                    <a:ext uri="{FF2B5EF4-FFF2-40B4-BE49-F238E27FC236}">
                      <a16:creationId xmlns:a16="http://schemas.microsoft.com/office/drawing/2014/main" id="{D0BEDD5B-B6EE-F1C3-E99D-A264CEC589A0}"/>
                    </a:ext>
                  </a:extLst>
                </p:cNvPr>
                <p:cNvSpPr>
                  <a:spLocks/>
                </p:cNvSpPr>
                <p:nvPr/>
              </p:nvSpPr>
              <p:spPr bwMode="auto">
                <a:xfrm>
                  <a:off x="5848411" y="2147505"/>
                  <a:ext cx="1314449" cy="1249561"/>
                </a:xfrm>
                <a:custGeom>
                  <a:avLst/>
                  <a:gdLst>
                    <a:gd name="T0" fmla="*/ 48 w 900"/>
                    <a:gd name="T1" fmla="*/ 1 h 900"/>
                    <a:gd name="T2" fmla="*/ 900 w 900"/>
                    <a:gd name="T3" fmla="*/ 855 h 900"/>
                    <a:gd name="T4" fmla="*/ 899 w 900"/>
                    <a:gd name="T5" fmla="*/ 857 h 900"/>
                    <a:gd name="T6" fmla="*/ 863 w 900"/>
                    <a:gd name="T7" fmla="*/ 900 h 900"/>
                    <a:gd name="T8" fmla="*/ 0 w 900"/>
                    <a:gd name="T9" fmla="*/ 900 h 900"/>
                    <a:gd name="T10" fmla="*/ 0 w 900"/>
                    <a:gd name="T11" fmla="*/ 43 h 900"/>
                    <a:gd name="T12" fmla="*/ 48 w 900"/>
                    <a:gd name="T13" fmla="*/ 1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48" y="1"/>
                      </a:moveTo>
                      <a:cubicBezTo>
                        <a:pt x="498" y="46"/>
                        <a:pt x="856" y="405"/>
                        <a:pt x="900" y="855"/>
                      </a:cubicBezTo>
                      <a:cubicBezTo>
                        <a:pt x="899" y="856"/>
                        <a:pt x="899" y="857"/>
                        <a:pt x="899" y="857"/>
                      </a:cubicBezTo>
                      <a:cubicBezTo>
                        <a:pt x="899" y="889"/>
                        <a:pt x="878" y="898"/>
                        <a:pt x="863" y="900"/>
                      </a:cubicBezTo>
                      <a:cubicBezTo>
                        <a:pt x="0" y="900"/>
                        <a:pt x="0" y="900"/>
                        <a:pt x="0" y="900"/>
                      </a:cubicBezTo>
                      <a:cubicBezTo>
                        <a:pt x="0" y="43"/>
                        <a:pt x="0" y="43"/>
                        <a:pt x="0" y="43"/>
                      </a:cubicBezTo>
                      <a:cubicBezTo>
                        <a:pt x="1" y="1"/>
                        <a:pt x="40" y="0"/>
                        <a:pt x="48" y="1"/>
                      </a:cubicBezTo>
                      <a:close/>
                    </a:path>
                  </a:pathLst>
                </a:custGeom>
                <a:gradFill>
                  <a:gsLst>
                    <a:gs pos="41000">
                      <a:srgbClr val="273DA9"/>
                    </a:gs>
                    <a:gs pos="4000">
                      <a:srgbClr val="5B2672"/>
                    </a:gs>
                    <a:gs pos="85000">
                      <a:srgbClr val="50A5FA"/>
                    </a:gs>
                  </a:gsLst>
                  <a:lin ang="36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IN" baseline="-25000" dirty="0"/>
                </a:p>
              </p:txBody>
            </p:sp>
            <p:sp>
              <p:nvSpPr>
                <p:cNvPr id="19" name="Freeform 7">
                  <a:extLst>
                    <a:ext uri="{FF2B5EF4-FFF2-40B4-BE49-F238E27FC236}">
                      <a16:creationId xmlns:a16="http://schemas.microsoft.com/office/drawing/2014/main" id="{1C70C027-5D6B-BC56-2904-40FA38C3AD27}"/>
                    </a:ext>
                  </a:extLst>
                </p:cNvPr>
                <p:cNvSpPr>
                  <a:spLocks/>
                </p:cNvSpPr>
                <p:nvPr/>
              </p:nvSpPr>
              <p:spPr bwMode="auto">
                <a:xfrm>
                  <a:off x="5842411" y="3288604"/>
                  <a:ext cx="1355607" cy="1384251"/>
                </a:xfrm>
                <a:custGeom>
                  <a:avLst/>
                  <a:gdLst>
                    <a:gd name="T0" fmla="*/ 48 w 900"/>
                    <a:gd name="T1" fmla="*/ 899 h 899"/>
                    <a:gd name="T2" fmla="*/ 900 w 900"/>
                    <a:gd name="T3" fmla="*/ 44 h 899"/>
                    <a:gd name="T4" fmla="*/ 899 w 900"/>
                    <a:gd name="T5" fmla="*/ 43 h 899"/>
                    <a:gd name="T6" fmla="*/ 863 w 900"/>
                    <a:gd name="T7" fmla="*/ 0 h 899"/>
                    <a:gd name="T8" fmla="*/ 0 w 900"/>
                    <a:gd name="T9" fmla="*/ 0 h 899"/>
                    <a:gd name="T10" fmla="*/ 0 w 900"/>
                    <a:gd name="T11" fmla="*/ 857 h 899"/>
                    <a:gd name="T12" fmla="*/ 48 w 900"/>
                    <a:gd name="T13" fmla="*/ 899 h 899"/>
                    <a:gd name="connsiteX0" fmla="*/ 533 w 10000"/>
                    <a:gd name="connsiteY0" fmla="*/ 10000 h 10000"/>
                    <a:gd name="connsiteX1" fmla="*/ 10000 w 10000"/>
                    <a:gd name="connsiteY1" fmla="*/ 489 h 10000"/>
                    <a:gd name="connsiteX2" fmla="*/ 9989 w 10000"/>
                    <a:gd name="connsiteY2" fmla="*/ 478 h 10000"/>
                    <a:gd name="connsiteX3" fmla="*/ 9589 w 10000"/>
                    <a:gd name="connsiteY3" fmla="*/ 0 h 10000"/>
                    <a:gd name="connsiteX4" fmla="*/ 0 w 10000"/>
                    <a:gd name="connsiteY4" fmla="*/ 0 h 10000"/>
                    <a:gd name="connsiteX5" fmla="*/ 0 w 10000"/>
                    <a:gd name="connsiteY5" fmla="*/ 9533 h 10000"/>
                    <a:gd name="connsiteX6" fmla="*/ 533 w 10000"/>
                    <a:gd name="connsiteY6" fmla="*/ 10000 h 10000"/>
                    <a:gd name="connsiteX0" fmla="*/ 533 w 10000"/>
                    <a:gd name="connsiteY0" fmla="*/ 10000 h 10000"/>
                    <a:gd name="connsiteX1" fmla="*/ 10000 w 10000"/>
                    <a:gd name="connsiteY1" fmla="*/ 489 h 10000"/>
                    <a:gd name="connsiteX2" fmla="*/ 9989 w 10000"/>
                    <a:gd name="connsiteY2" fmla="*/ 478 h 10000"/>
                    <a:gd name="connsiteX3" fmla="*/ 9589 w 10000"/>
                    <a:gd name="connsiteY3" fmla="*/ 0 h 10000"/>
                    <a:gd name="connsiteX4" fmla="*/ 0 w 10000"/>
                    <a:gd name="connsiteY4" fmla="*/ 0 h 10000"/>
                    <a:gd name="connsiteX5" fmla="*/ 0 w 10000"/>
                    <a:gd name="connsiteY5" fmla="*/ 9533 h 10000"/>
                    <a:gd name="connsiteX6" fmla="*/ 533 w 10000"/>
                    <a:gd name="connsiteY6" fmla="*/ 10000 h 10000"/>
                    <a:gd name="connsiteX0" fmla="*/ 860 w 10000"/>
                    <a:gd name="connsiteY0" fmla="*/ 9619 h 9765"/>
                    <a:gd name="connsiteX1" fmla="*/ 10000 w 10000"/>
                    <a:gd name="connsiteY1" fmla="*/ 489 h 9765"/>
                    <a:gd name="connsiteX2" fmla="*/ 9989 w 10000"/>
                    <a:gd name="connsiteY2" fmla="*/ 478 h 9765"/>
                    <a:gd name="connsiteX3" fmla="*/ 9589 w 10000"/>
                    <a:gd name="connsiteY3" fmla="*/ 0 h 9765"/>
                    <a:gd name="connsiteX4" fmla="*/ 0 w 10000"/>
                    <a:gd name="connsiteY4" fmla="*/ 0 h 9765"/>
                    <a:gd name="connsiteX5" fmla="*/ 0 w 10000"/>
                    <a:gd name="connsiteY5" fmla="*/ 9533 h 9765"/>
                    <a:gd name="connsiteX6" fmla="*/ 860 w 10000"/>
                    <a:gd name="connsiteY6" fmla="*/ 9619 h 9765"/>
                    <a:gd name="connsiteX0" fmla="*/ 669 w 10000"/>
                    <a:gd name="connsiteY0" fmla="*/ 10241 h 10241"/>
                    <a:gd name="connsiteX1" fmla="*/ 10000 w 10000"/>
                    <a:gd name="connsiteY1" fmla="*/ 501 h 10241"/>
                    <a:gd name="connsiteX2" fmla="*/ 9989 w 10000"/>
                    <a:gd name="connsiteY2" fmla="*/ 490 h 10241"/>
                    <a:gd name="connsiteX3" fmla="*/ 9589 w 10000"/>
                    <a:gd name="connsiteY3" fmla="*/ 0 h 10241"/>
                    <a:gd name="connsiteX4" fmla="*/ 0 w 10000"/>
                    <a:gd name="connsiteY4" fmla="*/ 0 h 10241"/>
                    <a:gd name="connsiteX5" fmla="*/ 0 w 10000"/>
                    <a:gd name="connsiteY5" fmla="*/ 9762 h 10241"/>
                    <a:gd name="connsiteX6" fmla="*/ 669 w 10000"/>
                    <a:gd name="connsiteY6" fmla="*/ 10241 h 10241"/>
                    <a:gd name="connsiteX0" fmla="*/ 669 w 10000"/>
                    <a:gd name="connsiteY0" fmla="*/ 10241 h 10262"/>
                    <a:gd name="connsiteX1" fmla="*/ 10000 w 10000"/>
                    <a:gd name="connsiteY1" fmla="*/ 501 h 10262"/>
                    <a:gd name="connsiteX2" fmla="*/ 9989 w 10000"/>
                    <a:gd name="connsiteY2" fmla="*/ 490 h 10262"/>
                    <a:gd name="connsiteX3" fmla="*/ 9589 w 10000"/>
                    <a:gd name="connsiteY3" fmla="*/ 0 h 10262"/>
                    <a:gd name="connsiteX4" fmla="*/ 0 w 10000"/>
                    <a:gd name="connsiteY4" fmla="*/ 0 h 10262"/>
                    <a:gd name="connsiteX5" fmla="*/ 0 w 10000"/>
                    <a:gd name="connsiteY5" fmla="*/ 9762 h 10262"/>
                    <a:gd name="connsiteX6" fmla="*/ 669 w 10000"/>
                    <a:gd name="connsiteY6" fmla="*/ 10241 h 10262"/>
                    <a:gd name="connsiteX0" fmla="*/ 669 w 10000"/>
                    <a:gd name="connsiteY0" fmla="*/ 10241 h 10241"/>
                    <a:gd name="connsiteX1" fmla="*/ 10000 w 10000"/>
                    <a:gd name="connsiteY1" fmla="*/ 501 h 10241"/>
                    <a:gd name="connsiteX2" fmla="*/ 9989 w 10000"/>
                    <a:gd name="connsiteY2" fmla="*/ 490 h 10241"/>
                    <a:gd name="connsiteX3" fmla="*/ 9589 w 10000"/>
                    <a:gd name="connsiteY3" fmla="*/ 0 h 10241"/>
                    <a:gd name="connsiteX4" fmla="*/ 0 w 10000"/>
                    <a:gd name="connsiteY4" fmla="*/ 0 h 10241"/>
                    <a:gd name="connsiteX5" fmla="*/ 0 w 10000"/>
                    <a:gd name="connsiteY5" fmla="*/ 9762 h 10241"/>
                    <a:gd name="connsiteX6" fmla="*/ 669 w 10000"/>
                    <a:gd name="connsiteY6" fmla="*/ 10241 h 10241"/>
                    <a:gd name="connsiteX0" fmla="*/ 366 w 10000"/>
                    <a:gd name="connsiteY0" fmla="*/ 10290 h 10290"/>
                    <a:gd name="connsiteX1" fmla="*/ 10000 w 10000"/>
                    <a:gd name="connsiteY1" fmla="*/ 501 h 10290"/>
                    <a:gd name="connsiteX2" fmla="*/ 9989 w 10000"/>
                    <a:gd name="connsiteY2" fmla="*/ 490 h 10290"/>
                    <a:gd name="connsiteX3" fmla="*/ 9589 w 10000"/>
                    <a:gd name="connsiteY3" fmla="*/ 0 h 10290"/>
                    <a:gd name="connsiteX4" fmla="*/ 0 w 10000"/>
                    <a:gd name="connsiteY4" fmla="*/ 0 h 10290"/>
                    <a:gd name="connsiteX5" fmla="*/ 0 w 10000"/>
                    <a:gd name="connsiteY5" fmla="*/ 9762 h 10290"/>
                    <a:gd name="connsiteX6" fmla="*/ 366 w 10000"/>
                    <a:gd name="connsiteY6" fmla="*/ 10290 h 10290"/>
                    <a:gd name="connsiteX0" fmla="*/ 593 w 10000"/>
                    <a:gd name="connsiteY0" fmla="*/ 9988 h 10054"/>
                    <a:gd name="connsiteX1" fmla="*/ 10000 w 10000"/>
                    <a:gd name="connsiteY1" fmla="*/ 501 h 10054"/>
                    <a:gd name="connsiteX2" fmla="*/ 9989 w 10000"/>
                    <a:gd name="connsiteY2" fmla="*/ 490 h 10054"/>
                    <a:gd name="connsiteX3" fmla="*/ 9589 w 10000"/>
                    <a:gd name="connsiteY3" fmla="*/ 0 h 10054"/>
                    <a:gd name="connsiteX4" fmla="*/ 0 w 10000"/>
                    <a:gd name="connsiteY4" fmla="*/ 0 h 10054"/>
                    <a:gd name="connsiteX5" fmla="*/ 0 w 10000"/>
                    <a:gd name="connsiteY5" fmla="*/ 9762 h 10054"/>
                    <a:gd name="connsiteX6" fmla="*/ 593 w 10000"/>
                    <a:gd name="connsiteY6" fmla="*/ 9988 h 10054"/>
                    <a:gd name="connsiteX0" fmla="*/ 343 w 10000"/>
                    <a:gd name="connsiteY0" fmla="*/ 10244 h 10244"/>
                    <a:gd name="connsiteX1" fmla="*/ 10000 w 10000"/>
                    <a:gd name="connsiteY1" fmla="*/ 501 h 10244"/>
                    <a:gd name="connsiteX2" fmla="*/ 9989 w 10000"/>
                    <a:gd name="connsiteY2" fmla="*/ 490 h 10244"/>
                    <a:gd name="connsiteX3" fmla="*/ 9589 w 10000"/>
                    <a:gd name="connsiteY3" fmla="*/ 0 h 10244"/>
                    <a:gd name="connsiteX4" fmla="*/ 0 w 10000"/>
                    <a:gd name="connsiteY4" fmla="*/ 0 h 10244"/>
                    <a:gd name="connsiteX5" fmla="*/ 0 w 10000"/>
                    <a:gd name="connsiteY5" fmla="*/ 9762 h 10244"/>
                    <a:gd name="connsiteX6" fmla="*/ 343 w 10000"/>
                    <a:gd name="connsiteY6" fmla="*/ 10244 h 10244"/>
                    <a:gd name="connsiteX0" fmla="*/ 343 w 10000"/>
                    <a:gd name="connsiteY0" fmla="*/ 10244 h 10263"/>
                    <a:gd name="connsiteX1" fmla="*/ 10000 w 10000"/>
                    <a:gd name="connsiteY1" fmla="*/ 501 h 10263"/>
                    <a:gd name="connsiteX2" fmla="*/ 9989 w 10000"/>
                    <a:gd name="connsiteY2" fmla="*/ 490 h 10263"/>
                    <a:gd name="connsiteX3" fmla="*/ 9589 w 10000"/>
                    <a:gd name="connsiteY3" fmla="*/ 0 h 10263"/>
                    <a:gd name="connsiteX4" fmla="*/ 0 w 10000"/>
                    <a:gd name="connsiteY4" fmla="*/ 0 h 10263"/>
                    <a:gd name="connsiteX5" fmla="*/ 0 w 10000"/>
                    <a:gd name="connsiteY5" fmla="*/ 9762 h 10263"/>
                    <a:gd name="connsiteX6" fmla="*/ 343 w 10000"/>
                    <a:gd name="connsiteY6" fmla="*/ 10244 h 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263">
                      <a:moveTo>
                        <a:pt x="343" y="10244"/>
                      </a:moveTo>
                      <a:cubicBezTo>
                        <a:pt x="6459" y="10614"/>
                        <a:pt x="9511" y="5639"/>
                        <a:pt x="10000" y="501"/>
                      </a:cubicBezTo>
                      <a:cubicBezTo>
                        <a:pt x="9989" y="501"/>
                        <a:pt x="9989" y="490"/>
                        <a:pt x="9989" y="490"/>
                      </a:cubicBezTo>
                      <a:cubicBezTo>
                        <a:pt x="9989" y="125"/>
                        <a:pt x="9756" y="23"/>
                        <a:pt x="9589" y="0"/>
                      </a:cubicBezTo>
                      <a:lnTo>
                        <a:pt x="0" y="0"/>
                      </a:lnTo>
                      <a:lnTo>
                        <a:pt x="0" y="9762"/>
                      </a:lnTo>
                      <a:cubicBezTo>
                        <a:pt x="11" y="10241"/>
                        <a:pt x="254" y="10244"/>
                        <a:pt x="343" y="10244"/>
                      </a:cubicBezTo>
                      <a:close/>
                    </a:path>
                  </a:pathLst>
                </a:custGeom>
                <a:gradFill flip="none" rotWithShape="1">
                  <a:gsLst>
                    <a:gs pos="35000">
                      <a:srgbClr val="50A5FA"/>
                    </a:gs>
                    <a:gs pos="69000">
                      <a:srgbClr val="A6C44B"/>
                    </a:gs>
                  </a:gsLst>
                  <a:lin ang="90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IN"/>
                </a:p>
              </p:txBody>
            </p:sp>
            <p:sp>
              <p:nvSpPr>
                <p:cNvPr id="20" name="Freeform 8">
                  <a:extLst>
                    <a:ext uri="{FF2B5EF4-FFF2-40B4-BE49-F238E27FC236}">
                      <a16:creationId xmlns:a16="http://schemas.microsoft.com/office/drawing/2014/main" id="{536A8D0C-1185-1E34-6B65-6678CA7E339B}"/>
                    </a:ext>
                  </a:extLst>
                </p:cNvPr>
                <p:cNvSpPr>
                  <a:spLocks/>
                </p:cNvSpPr>
                <p:nvPr/>
              </p:nvSpPr>
              <p:spPr bwMode="auto">
                <a:xfrm>
                  <a:off x="4726260" y="3284984"/>
                  <a:ext cx="1234028" cy="1385268"/>
                </a:xfrm>
                <a:custGeom>
                  <a:avLst/>
                  <a:gdLst>
                    <a:gd name="T0" fmla="*/ 852 w 899"/>
                    <a:gd name="T1" fmla="*/ 899 h 899"/>
                    <a:gd name="T2" fmla="*/ 0 w 899"/>
                    <a:gd name="T3" fmla="*/ 44 h 899"/>
                    <a:gd name="T4" fmla="*/ 0 w 899"/>
                    <a:gd name="T5" fmla="*/ 43 h 899"/>
                    <a:gd name="T6" fmla="*/ 36 w 899"/>
                    <a:gd name="T7" fmla="*/ 0 h 899"/>
                    <a:gd name="T8" fmla="*/ 899 w 899"/>
                    <a:gd name="T9" fmla="*/ 0 h 899"/>
                    <a:gd name="T10" fmla="*/ 899 w 899"/>
                    <a:gd name="T11" fmla="*/ 857 h 899"/>
                    <a:gd name="T12" fmla="*/ 852 w 899"/>
                    <a:gd name="T13" fmla="*/ 899 h 899"/>
                  </a:gdLst>
                  <a:ahLst/>
                  <a:cxnLst>
                    <a:cxn ang="0">
                      <a:pos x="T0" y="T1"/>
                    </a:cxn>
                    <a:cxn ang="0">
                      <a:pos x="T2" y="T3"/>
                    </a:cxn>
                    <a:cxn ang="0">
                      <a:pos x="T4" y="T5"/>
                    </a:cxn>
                    <a:cxn ang="0">
                      <a:pos x="T6" y="T7"/>
                    </a:cxn>
                    <a:cxn ang="0">
                      <a:pos x="T8" y="T9"/>
                    </a:cxn>
                    <a:cxn ang="0">
                      <a:pos x="T10" y="T11"/>
                    </a:cxn>
                    <a:cxn ang="0">
                      <a:pos x="T12" y="T13"/>
                    </a:cxn>
                  </a:cxnLst>
                  <a:rect l="0" t="0" r="r" b="b"/>
                  <a:pathLst>
                    <a:path w="899" h="899">
                      <a:moveTo>
                        <a:pt x="852" y="899"/>
                      </a:moveTo>
                      <a:cubicBezTo>
                        <a:pt x="401" y="854"/>
                        <a:pt x="43" y="495"/>
                        <a:pt x="0" y="44"/>
                      </a:cubicBezTo>
                      <a:cubicBezTo>
                        <a:pt x="0" y="44"/>
                        <a:pt x="0" y="43"/>
                        <a:pt x="0" y="43"/>
                      </a:cubicBezTo>
                      <a:cubicBezTo>
                        <a:pt x="0" y="11"/>
                        <a:pt x="21" y="2"/>
                        <a:pt x="36" y="0"/>
                      </a:cubicBezTo>
                      <a:cubicBezTo>
                        <a:pt x="899" y="0"/>
                        <a:pt x="899" y="0"/>
                        <a:pt x="899" y="0"/>
                      </a:cubicBezTo>
                      <a:cubicBezTo>
                        <a:pt x="899" y="857"/>
                        <a:pt x="899" y="857"/>
                        <a:pt x="899" y="857"/>
                      </a:cubicBezTo>
                      <a:cubicBezTo>
                        <a:pt x="898" y="899"/>
                        <a:pt x="860" y="899"/>
                        <a:pt x="852" y="899"/>
                      </a:cubicBezTo>
                      <a:close/>
                    </a:path>
                  </a:pathLst>
                </a:custGeom>
                <a:gradFill>
                  <a:gsLst>
                    <a:gs pos="12000">
                      <a:srgbClr val="A6C44B"/>
                    </a:gs>
                    <a:gs pos="40000">
                      <a:srgbClr val="26904D"/>
                    </a:gs>
                    <a:gs pos="88000">
                      <a:srgbClr val="9F3895"/>
                    </a:gs>
                  </a:gsLst>
                  <a:lin ang="120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IN"/>
                </a:p>
              </p:txBody>
            </p:sp>
          </p:grpSp>
          <p:grpSp>
            <p:nvGrpSpPr>
              <p:cNvPr id="14" name="Group 13">
                <a:extLst>
                  <a:ext uri="{FF2B5EF4-FFF2-40B4-BE49-F238E27FC236}">
                    <a16:creationId xmlns:a16="http://schemas.microsoft.com/office/drawing/2014/main" id="{99ECC7F3-F490-BC8B-444B-0FC8534FDB58}"/>
                  </a:ext>
                </a:extLst>
              </p:cNvPr>
              <p:cNvGrpSpPr/>
              <p:nvPr/>
            </p:nvGrpSpPr>
            <p:grpSpPr>
              <a:xfrm>
                <a:off x="5043083" y="2496541"/>
                <a:ext cx="1831182" cy="1831182"/>
                <a:chOff x="4873624" y="2264607"/>
                <a:chExt cx="2441576" cy="2441576"/>
              </a:xfrm>
            </p:grpSpPr>
            <p:sp>
              <p:nvSpPr>
                <p:cNvPr id="15" name="Oval 14">
                  <a:extLst>
                    <a:ext uri="{FF2B5EF4-FFF2-40B4-BE49-F238E27FC236}">
                      <a16:creationId xmlns:a16="http://schemas.microsoft.com/office/drawing/2014/main" id="{95F51637-D408-A14D-45F1-A1E6DB966607}"/>
                    </a:ext>
                  </a:extLst>
                </p:cNvPr>
                <p:cNvSpPr/>
                <p:nvPr/>
              </p:nvSpPr>
              <p:spPr>
                <a:xfrm>
                  <a:off x="4873624" y="2264607"/>
                  <a:ext cx="2441576" cy="2441576"/>
                </a:xfrm>
                <a:prstGeom prst="ellipse">
                  <a:avLst/>
                </a:prstGeom>
                <a:solidFill>
                  <a:schemeClr val="bg1"/>
                </a:solidFill>
                <a:ln w="28575">
                  <a:solidFill>
                    <a:srgbClr val="9F3895"/>
                  </a:solidFill>
                </a:ln>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60B59CC0-AE9E-BABD-BB88-6955E173806E}"/>
                    </a:ext>
                  </a:extLst>
                </p:cNvPr>
                <p:cNvSpPr txBox="1"/>
                <p:nvPr/>
              </p:nvSpPr>
              <p:spPr>
                <a:xfrm>
                  <a:off x="4948427" y="2925601"/>
                  <a:ext cx="2298868" cy="1181036"/>
                </a:xfrm>
                <a:prstGeom prst="rect">
                  <a:avLst/>
                </a:prstGeom>
                <a:noFill/>
              </p:spPr>
              <p:txBody>
                <a:bodyPr wrap="square" anchor="ctr">
                  <a:spAutoFit/>
                </a:bodyPr>
                <a:lstStyle/>
                <a:p>
                  <a:pPr algn="ctr">
                    <a:lnSpc>
                      <a:spcPts val="1600"/>
                    </a:lnSpc>
                  </a:pPr>
                  <a:r>
                    <a:rPr lang="en-IN" sz="1200" b="1" dirty="0">
                      <a:solidFill>
                        <a:schemeClr val="tx2"/>
                      </a:solidFill>
                      <a:latin typeface="+mj-lt"/>
                    </a:rPr>
                    <a:t>Engaging Families </a:t>
                  </a:r>
                  <a:br>
                    <a:rPr lang="en-IN" sz="1200" b="1" dirty="0">
                      <a:solidFill>
                        <a:schemeClr val="tx2"/>
                      </a:solidFill>
                      <a:latin typeface="+mj-lt"/>
                    </a:rPr>
                  </a:br>
                  <a:r>
                    <a:rPr lang="en-IN" sz="1200" b="1" dirty="0">
                      <a:solidFill>
                        <a:schemeClr val="tx2"/>
                      </a:solidFill>
                      <a:latin typeface="+mj-lt"/>
                    </a:rPr>
                    <a:t>Yields Positive Outcomes in Every Aspect of Care</a:t>
                  </a:r>
                  <a:endParaRPr lang="en-US" sz="1200" b="1" dirty="0">
                    <a:solidFill>
                      <a:schemeClr val="tx2"/>
                    </a:solidFill>
                    <a:latin typeface="+mj-lt"/>
                  </a:endParaRPr>
                </a:p>
              </p:txBody>
            </p:sp>
          </p:grpSp>
        </p:grpSp>
        <p:sp>
          <p:nvSpPr>
            <p:cNvPr id="12" name="TextBox 11">
              <a:extLst>
                <a:ext uri="{FF2B5EF4-FFF2-40B4-BE49-F238E27FC236}">
                  <a16:creationId xmlns:a16="http://schemas.microsoft.com/office/drawing/2014/main" id="{599C312F-9BFF-EDF1-F62C-9C037D510C64}"/>
                </a:ext>
              </a:extLst>
            </p:cNvPr>
            <p:cNvSpPr txBox="1"/>
            <p:nvPr/>
          </p:nvSpPr>
          <p:spPr>
            <a:xfrm>
              <a:off x="5904956" y="4508995"/>
              <a:ext cx="1436679" cy="615553"/>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AGENCY</a:t>
              </a:r>
            </a:p>
            <a:p>
              <a:pPr algn="ctr"/>
              <a:r>
                <a:rPr lang="en-US" sz="1600" i="1" dirty="0">
                  <a:solidFill>
                    <a:schemeClr val="bg1"/>
                  </a:solidFill>
                  <a:latin typeface="Arial Black" panose="020B0A04020102020204" pitchFamily="34" charset="0"/>
                </a:rPr>
                <a:t>or</a:t>
              </a:r>
            </a:p>
            <a:p>
              <a:pPr algn="ctr"/>
              <a:r>
                <a:rPr lang="en-US" sz="1600" dirty="0">
                  <a:solidFill>
                    <a:schemeClr val="bg1"/>
                  </a:solidFill>
                  <a:latin typeface="Arial Black" panose="020B0A04020102020204" pitchFamily="34" charset="0"/>
                </a:rPr>
                <a:t>FACILITY</a:t>
              </a:r>
            </a:p>
          </p:txBody>
        </p:sp>
      </p:grpSp>
      <p:pic>
        <p:nvPicPr>
          <p:cNvPr id="34" name="Picture 33" descr="A purple and black logo&#10;&#10;Description automatically generated">
            <a:extLst>
              <a:ext uri="{FF2B5EF4-FFF2-40B4-BE49-F238E27FC236}">
                <a16:creationId xmlns:a16="http://schemas.microsoft.com/office/drawing/2014/main" id="{0C1A6B6C-7A0C-B179-0CE7-0D25617DD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666" y="5171676"/>
            <a:ext cx="978812" cy="254006"/>
          </a:xfrm>
          <a:prstGeom prst="rect">
            <a:avLst/>
          </a:prstGeom>
        </p:spPr>
      </p:pic>
    </p:spTree>
    <p:extLst>
      <p:ext uri="{BB962C8B-B14F-4D97-AF65-F5344CB8AC3E}">
        <p14:creationId xmlns:p14="http://schemas.microsoft.com/office/powerpoint/2010/main" val="157460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AAD9D1-08CD-67FC-FFBC-828ADD7D1DBB}"/>
              </a:ext>
            </a:extLst>
          </p:cNvPr>
          <p:cNvSpPr>
            <a:spLocks noGrp="1"/>
          </p:cNvSpPr>
          <p:nvPr>
            <p:ph type="sldNum" sz="quarter" idx="4"/>
          </p:nvPr>
        </p:nvSpPr>
        <p:spPr/>
        <p:txBody>
          <a:bodyPr/>
          <a:lstStyle/>
          <a:p>
            <a:fld id="{02821913-697F-40F7-88AF-FB7D2903BEAB}" type="slidenum">
              <a:rPr lang="en-US" smtClean="0"/>
              <a:pPr/>
              <a:t>4</a:t>
            </a:fld>
            <a:endParaRPr lang="en-US" dirty="0"/>
          </a:p>
        </p:txBody>
      </p:sp>
      <p:pic>
        <p:nvPicPr>
          <p:cNvPr id="4" name="Picture 3">
            <a:extLst>
              <a:ext uri="{FF2B5EF4-FFF2-40B4-BE49-F238E27FC236}">
                <a16:creationId xmlns:a16="http://schemas.microsoft.com/office/drawing/2014/main" id="{500CFCD4-EF0F-7930-2186-412DEDDBCD6F}"/>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3433" b="8767"/>
          <a:stretch/>
        </p:blipFill>
        <p:spPr>
          <a:xfrm>
            <a:off x="1365546" y="1583732"/>
            <a:ext cx="9733872" cy="4695212"/>
          </a:xfrm>
          <a:prstGeom prst="rect">
            <a:avLst/>
          </a:prstGeom>
        </p:spPr>
      </p:pic>
      <p:grpSp>
        <p:nvGrpSpPr>
          <p:cNvPr id="5" name="Group 4">
            <a:extLst>
              <a:ext uri="{FF2B5EF4-FFF2-40B4-BE49-F238E27FC236}">
                <a16:creationId xmlns:a16="http://schemas.microsoft.com/office/drawing/2014/main" id="{41E80043-B111-1649-119B-C63C79707F87}"/>
              </a:ext>
            </a:extLst>
          </p:cNvPr>
          <p:cNvGrpSpPr/>
          <p:nvPr/>
        </p:nvGrpSpPr>
        <p:grpSpPr>
          <a:xfrm>
            <a:off x="603999" y="371091"/>
            <a:ext cx="10344178" cy="696280"/>
            <a:chOff x="603999" y="371091"/>
            <a:chExt cx="10344178" cy="696280"/>
          </a:xfrm>
        </p:grpSpPr>
        <p:sp>
          <p:nvSpPr>
            <p:cNvPr id="6" name="Text Placeholder 5">
              <a:extLst>
                <a:ext uri="{FF2B5EF4-FFF2-40B4-BE49-F238E27FC236}">
                  <a16:creationId xmlns:a16="http://schemas.microsoft.com/office/drawing/2014/main" id="{09D462F9-B953-71E4-B211-0822825016C1}"/>
                </a:ext>
              </a:extLst>
            </p:cNvPr>
            <p:cNvSpPr txBox="1">
              <a:spLocks/>
            </p:cNvSpPr>
            <p:nvPr/>
          </p:nvSpPr>
          <p:spPr>
            <a:xfrm>
              <a:off x="603999" y="713358"/>
              <a:ext cx="7199397" cy="354013"/>
            </a:xfrm>
            <a:prstGeom prst="rect">
              <a:avLst/>
            </a:prstGeom>
          </p:spPr>
          <p:txBody>
            <a:bodyPr>
              <a:noAutofit/>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2000" dirty="0">
                  <a:solidFill>
                    <a:srgbClr val="8E8E8E"/>
                  </a:solidFill>
                </a:rPr>
                <a:t>More than 65 researchers do!</a:t>
              </a:r>
            </a:p>
          </p:txBody>
        </p:sp>
        <p:sp>
          <p:nvSpPr>
            <p:cNvPr id="7" name="Title 2">
              <a:extLst>
                <a:ext uri="{FF2B5EF4-FFF2-40B4-BE49-F238E27FC236}">
                  <a16:creationId xmlns:a16="http://schemas.microsoft.com/office/drawing/2014/main" id="{B28BC177-96D1-9412-9544-83063B78B4A9}"/>
                </a:ext>
              </a:extLst>
            </p:cNvPr>
            <p:cNvSpPr txBox="1">
              <a:spLocks/>
            </p:cNvSpPr>
            <p:nvPr/>
          </p:nvSpPr>
          <p:spPr>
            <a:xfrm>
              <a:off x="604000" y="371091"/>
              <a:ext cx="10344177" cy="355078"/>
            </a:xfrm>
            <a:prstGeom prst="rect">
              <a:avLst/>
            </a:prstGeom>
          </p:spPr>
          <p:txBody>
            <a:bodyPr/>
            <a:lstStyle>
              <a:lvl1pPr algn="l" defTabSz="914126" rtl="0" eaLnBrk="1" latinLnBrk="0" hangingPunct="1">
                <a:lnSpc>
                  <a:spcPct val="90000"/>
                </a:lnSpc>
                <a:spcBef>
                  <a:spcPct val="0"/>
                </a:spcBef>
                <a:buNone/>
                <a:defRPr sz="2399" b="0" kern="1200">
                  <a:solidFill>
                    <a:schemeClr val="tx1"/>
                  </a:solidFill>
                  <a:latin typeface="Arial Black" panose="020B0A04020102020204" pitchFamily="34" charset="0"/>
                  <a:ea typeface="+mj-ea"/>
                  <a:cs typeface="Arial" panose="020B0604020202020204" pitchFamily="34" charset="0"/>
                </a:defRPr>
              </a:lvl1pPr>
            </a:lstStyle>
            <a:p>
              <a:r>
                <a:rPr lang="en-US" sz="2200" dirty="0"/>
                <a:t>Who else says that engaging families is important?</a:t>
              </a:r>
            </a:p>
          </p:txBody>
        </p:sp>
      </p:grpSp>
    </p:spTree>
    <p:extLst>
      <p:ext uri="{BB962C8B-B14F-4D97-AF65-F5344CB8AC3E}">
        <p14:creationId xmlns:p14="http://schemas.microsoft.com/office/powerpoint/2010/main" val="228596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A9206-945E-819B-E129-BE554CA41AB5}"/>
              </a:ext>
            </a:extLst>
          </p:cNvPr>
          <p:cNvSpPr>
            <a:spLocks noGrp="1"/>
          </p:cNvSpPr>
          <p:nvPr>
            <p:ph type="title"/>
          </p:nvPr>
        </p:nvSpPr>
        <p:spPr>
          <a:xfrm>
            <a:off x="604000" y="528463"/>
            <a:ext cx="10344177" cy="355078"/>
          </a:xfrm>
        </p:spPr>
        <p:txBody>
          <a:bodyPr/>
          <a:lstStyle/>
          <a:p>
            <a:r>
              <a:rPr lang="en-US" dirty="0"/>
              <a:t>Engaging Families Yields Positive Outcomes</a:t>
            </a:r>
          </a:p>
        </p:txBody>
      </p:sp>
      <p:grpSp>
        <p:nvGrpSpPr>
          <p:cNvPr id="30" name="Group 29">
            <a:extLst>
              <a:ext uri="{FF2B5EF4-FFF2-40B4-BE49-F238E27FC236}">
                <a16:creationId xmlns:a16="http://schemas.microsoft.com/office/drawing/2014/main" id="{A2AB285F-63A8-E051-E06D-D28BBCDEC174}"/>
              </a:ext>
            </a:extLst>
          </p:cNvPr>
          <p:cNvGrpSpPr/>
          <p:nvPr/>
        </p:nvGrpSpPr>
        <p:grpSpPr>
          <a:xfrm>
            <a:off x="382406" y="2064966"/>
            <a:ext cx="2022276" cy="4001464"/>
            <a:chOff x="492359" y="2143177"/>
            <a:chExt cx="1850957" cy="4001464"/>
          </a:xfrm>
        </p:grpSpPr>
        <p:sp>
          <p:nvSpPr>
            <p:cNvPr id="8" name="Freeform: Shape 7">
              <a:extLst>
                <a:ext uri="{FF2B5EF4-FFF2-40B4-BE49-F238E27FC236}">
                  <a16:creationId xmlns:a16="http://schemas.microsoft.com/office/drawing/2014/main" id="{EA1CB77F-1801-FA29-A861-61F4754B8953}"/>
                </a:ext>
              </a:extLst>
            </p:cNvPr>
            <p:cNvSpPr/>
            <p:nvPr/>
          </p:nvSpPr>
          <p:spPr>
            <a:xfrm>
              <a:off x="492359"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0 w 1956765"/>
                <a:gd name="connsiteY5"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765" h="587029">
                  <a:moveTo>
                    <a:pt x="0" y="0"/>
                  </a:moveTo>
                  <a:lnTo>
                    <a:pt x="1780656" y="0"/>
                  </a:lnTo>
                  <a:lnTo>
                    <a:pt x="1956765" y="293515"/>
                  </a:lnTo>
                  <a:lnTo>
                    <a:pt x="1780656" y="587029"/>
                  </a:lnTo>
                  <a:lnTo>
                    <a:pt x="0" y="587029"/>
                  </a:lnTo>
                  <a:lnTo>
                    <a:pt x="0" y="0"/>
                  </a:lnTo>
                  <a:close/>
                </a:path>
              </a:pathLst>
            </a:custGeom>
            <a:solidFill>
              <a:srgbClr val="5B9BD5">
                <a:hueOff val="0"/>
                <a:satOff val="0"/>
                <a:lumOff val="0"/>
                <a:alphaOff val="0"/>
              </a:srgbClr>
            </a:solidFill>
            <a:ln w="15875" cap="flat" cmpd="sng" algn="ctr">
              <a:solidFill>
                <a:srgbClr val="5B9BD5">
                  <a:hueOff val="0"/>
                  <a:satOff val="0"/>
                  <a:lumOff val="0"/>
                  <a:alphaOff val="0"/>
                </a:srgbClr>
              </a:solidFill>
              <a:prstDash val="solid"/>
            </a:ln>
            <a:effectLst/>
          </p:spPr>
          <p:txBody>
            <a:bodyPr spcFirstLastPara="0" vert="horz" wrap="square" lIns="248526" tIns="72463" rIns="365665"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System</a:t>
              </a:r>
            </a:p>
          </p:txBody>
        </p:sp>
        <p:sp>
          <p:nvSpPr>
            <p:cNvPr id="9" name="Freeform: Shape 8">
              <a:extLst>
                <a:ext uri="{FF2B5EF4-FFF2-40B4-BE49-F238E27FC236}">
                  <a16:creationId xmlns:a16="http://schemas.microsoft.com/office/drawing/2014/main" id="{66D19749-5E93-13E8-CA26-D7E3537FD1FF}"/>
                </a:ext>
              </a:extLst>
            </p:cNvPr>
            <p:cNvSpPr/>
            <p:nvPr/>
          </p:nvSpPr>
          <p:spPr>
            <a:xfrm>
              <a:off x="492359" y="2848574"/>
              <a:ext cx="1684370"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0"/>
                <a:satOff val="0"/>
                <a:lumOff val="0"/>
                <a:alphaOff val="0"/>
              </a:srgbClr>
            </a:solidFill>
            <a:ln w="15875" cap="flat" cmpd="sng" algn="ctr">
              <a:solidFill>
                <a:srgbClr val="5B9BD5">
                  <a:tint val="40000"/>
                  <a:alpha val="90000"/>
                  <a:hueOff val="0"/>
                  <a:satOff val="0"/>
                  <a:lumOff val="0"/>
                  <a:alphaOff val="0"/>
                </a:srgbClr>
              </a:solidFill>
              <a:prstDash val="solid"/>
            </a:ln>
            <a:effectLst/>
          </p:spPr>
          <p:txBody>
            <a:bodyPr spcFirstLastPara="0" vert="horz" wrap="square" lIns="0" tIns="91440" rIns="140674" bIns="281350" numCol="1" spcCol="1270" anchor="t" anchorCtr="0">
              <a:noAutofit/>
            </a:bodyPr>
            <a:lstStyle/>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More effective and efficient use of state and federal resources among systems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Reduced out of home placements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Shorter LOS in</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 residential care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Self efficacy reduces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over-reliance on services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Improves data for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decision making</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477EE681-1CE6-4D17-DA43-611A07417D17}"/>
              </a:ext>
            </a:extLst>
          </p:cNvPr>
          <p:cNvGrpSpPr/>
          <p:nvPr/>
        </p:nvGrpSpPr>
        <p:grpSpPr>
          <a:xfrm>
            <a:off x="4171897" y="2064966"/>
            <a:ext cx="2027712" cy="4001462"/>
            <a:chOff x="3203199" y="2143177"/>
            <a:chExt cx="1855933" cy="4001462"/>
          </a:xfrm>
        </p:grpSpPr>
        <p:sp>
          <p:nvSpPr>
            <p:cNvPr id="10" name="Freeform: Shape 9">
              <a:extLst>
                <a:ext uri="{FF2B5EF4-FFF2-40B4-BE49-F238E27FC236}">
                  <a16:creationId xmlns:a16="http://schemas.microsoft.com/office/drawing/2014/main" id="{73E8CE48-9E94-279D-9864-EDD2FA4BA7F1}"/>
                </a:ext>
              </a:extLst>
            </p:cNvPr>
            <p:cNvSpPr/>
            <p:nvPr/>
          </p:nvSpPr>
          <p:spPr>
            <a:xfrm>
              <a:off x="3208175"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B9BD5">
                <a:hueOff val="-1689636"/>
                <a:satOff val="-4355"/>
                <a:lumOff val="-2941"/>
                <a:alphaOff val="0"/>
              </a:srgbClr>
            </a:solidFill>
            <a:ln w="15875" cap="flat" cmpd="sng" algn="ctr">
              <a:solidFill>
                <a:srgbClr val="5B9BD5">
                  <a:hueOff val="-1689636"/>
                  <a:satOff val="-4355"/>
                  <a:lumOff val="-2941"/>
                  <a:alphaOff val="0"/>
                </a:srgbClr>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Managed Care</a:t>
              </a:r>
            </a:p>
          </p:txBody>
        </p:sp>
        <p:sp>
          <p:nvSpPr>
            <p:cNvPr id="11" name="Freeform: Shape 10">
              <a:extLst>
                <a:ext uri="{FF2B5EF4-FFF2-40B4-BE49-F238E27FC236}">
                  <a16:creationId xmlns:a16="http://schemas.microsoft.com/office/drawing/2014/main" id="{8AAB13D0-72DC-9009-BEFE-11A86A9832C8}"/>
                </a:ext>
              </a:extLst>
            </p:cNvPr>
            <p:cNvSpPr/>
            <p:nvPr/>
          </p:nvSpPr>
          <p:spPr>
            <a:xfrm>
              <a:off x="3203199" y="2848572"/>
              <a:ext cx="1684369"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1684941"/>
                <a:satOff val="-5708"/>
                <a:lumOff val="-732"/>
                <a:alphaOff val="0"/>
              </a:srgbClr>
            </a:solidFill>
            <a:ln w="15875" cap="flat" cmpd="sng" algn="ctr">
              <a:solidFill>
                <a:srgbClr val="5B9BD5">
                  <a:tint val="40000"/>
                  <a:alpha val="90000"/>
                  <a:hueOff val="-1684941"/>
                  <a:satOff val="-5708"/>
                  <a:lumOff val="-732"/>
                  <a:alphaOff val="0"/>
                </a:srgbClr>
              </a:solidFill>
              <a:prstDash val="solid"/>
            </a:ln>
            <a:effectLst/>
          </p:spPr>
          <p:txBody>
            <a:bodyPr spcFirstLastPara="0" vert="horz" wrap="square" lIns="0" tIns="91440" rIns="140674" bIns="281350" numCol="1" spcCol="1270" anchor="t" anchorCtr="0">
              <a:noAutofit/>
            </a:bodyPr>
            <a:lstStyle/>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Increases enrolment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Improves coordination of care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Strengthens engagement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in treatment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Permits better stewardship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of resources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Produces return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on investment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Provides for reinvestment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Yields better clinical outcomes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Improves quality of care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CF6E3A72-6D47-6457-F2C9-CF19DC9908C1}"/>
              </a:ext>
            </a:extLst>
          </p:cNvPr>
          <p:cNvGrpSpPr/>
          <p:nvPr/>
        </p:nvGrpSpPr>
        <p:grpSpPr>
          <a:xfrm>
            <a:off x="6070826" y="2064966"/>
            <a:ext cx="2022277" cy="4001462"/>
            <a:chOff x="5347629" y="2143177"/>
            <a:chExt cx="1850958" cy="4001462"/>
          </a:xfrm>
        </p:grpSpPr>
        <p:sp>
          <p:nvSpPr>
            <p:cNvPr id="12" name="Freeform: Shape 11">
              <a:extLst>
                <a:ext uri="{FF2B5EF4-FFF2-40B4-BE49-F238E27FC236}">
                  <a16:creationId xmlns:a16="http://schemas.microsoft.com/office/drawing/2014/main" id="{260127E8-DAC3-46D0-2783-D42BA0E90AB9}"/>
                </a:ext>
              </a:extLst>
            </p:cNvPr>
            <p:cNvSpPr/>
            <p:nvPr/>
          </p:nvSpPr>
          <p:spPr>
            <a:xfrm>
              <a:off x="5347630"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B9BD5">
                <a:hueOff val="-3379271"/>
                <a:satOff val="-8710"/>
                <a:lumOff val="-5883"/>
                <a:alphaOff val="0"/>
              </a:srgbClr>
            </a:solidFill>
            <a:ln w="15875" cap="flat" cmpd="sng" algn="ctr">
              <a:solidFill>
                <a:srgbClr val="5B9BD5">
                  <a:hueOff val="-3379271"/>
                  <a:satOff val="-8710"/>
                  <a:lumOff val="-5883"/>
                  <a:alphaOff val="0"/>
                </a:srgbClr>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Agency / Facility</a:t>
              </a:r>
            </a:p>
          </p:txBody>
        </p:sp>
        <p:sp>
          <p:nvSpPr>
            <p:cNvPr id="13" name="Freeform: Shape 12">
              <a:extLst>
                <a:ext uri="{FF2B5EF4-FFF2-40B4-BE49-F238E27FC236}">
                  <a16:creationId xmlns:a16="http://schemas.microsoft.com/office/drawing/2014/main" id="{1CB39F35-CB2E-BC72-E7C8-D3F14050523D}"/>
                </a:ext>
              </a:extLst>
            </p:cNvPr>
            <p:cNvSpPr/>
            <p:nvPr/>
          </p:nvSpPr>
          <p:spPr>
            <a:xfrm>
              <a:off x="5347629" y="2848572"/>
              <a:ext cx="1684369"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3369881"/>
                <a:satOff val="-11416"/>
                <a:lumOff val="-1464"/>
                <a:alphaOff val="0"/>
              </a:srgbClr>
            </a:solidFill>
            <a:ln w="15875" cap="flat" cmpd="sng" algn="ctr">
              <a:solidFill>
                <a:srgbClr val="5B9BD5">
                  <a:tint val="40000"/>
                  <a:alpha val="90000"/>
                  <a:hueOff val="-3369881"/>
                  <a:satOff val="-11416"/>
                  <a:lumOff val="-1464"/>
                  <a:alphaOff val="0"/>
                </a:srgbClr>
              </a:solidFill>
              <a:prstDash val="solid"/>
            </a:ln>
            <a:effectLst/>
          </p:spPr>
          <p:txBody>
            <a:bodyPr spcFirstLastPara="0" vert="horz" wrap="square" lIns="0" tIns="91440" rIns="140674" bIns="281350" numCol="1" spcCol="1270" anchor="t" anchorCtr="0">
              <a:noAutofit/>
            </a:bodyPr>
            <a:lstStyle/>
            <a:p>
              <a:pPr marL="182880" indent="-137160">
                <a:lnSpc>
                  <a:spcPct val="90000"/>
                </a:lnSpc>
                <a:spcBef>
                  <a:spcPts val="400"/>
                </a:spcBef>
                <a:buFont typeface="Wingdings" panose="05000000000000000000" pitchFamily="2" charset="2"/>
                <a:buChar char="ü"/>
              </a:pPr>
              <a:r>
                <a:rPr lang="en-US" sz="900" dirty="0">
                  <a:solidFill>
                    <a:srgbClr val="000000"/>
                  </a:solidFill>
                </a:rPr>
                <a:t>Earlier access to services</a:t>
              </a:r>
            </a:p>
            <a:p>
              <a:pPr marL="182880" indent="-137160">
                <a:lnSpc>
                  <a:spcPct val="90000"/>
                </a:lnSpc>
                <a:spcBef>
                  <a:spcPts val="400"/>
                </a:spcBef>
                <a:buFont typeface="Wingdings" panose="05000000000000000000" pitchFamily="2" charset="2"/>
                <a:buChar char="ü"/>
              </a:pPr>
              <a:r>
                <a:rPr lang="en-US" sz="900" dirty="0">
                  <a:solidFill>
                    <a:srgbClr val="000000"/>
                  </a:solidFill>
                </a:rPr>
                <a:t>Improves quality of care</a:t>
              </a:r>
            </a:p>
            <a:p>
              <a:pPr marL="182880" indent="-137160">
                <a:lnSpc>
                  <a:spcPct val="90000"/>
                </a:lnSpc>
                <a:spcBef>
                  <a:spcPts val="400"/>
                </a:spcBef>
                <a:buFont typeface="Wingdings" panose="05000000000000000000" pitchFamily="2" charset="2"/>
                <a:buChar char="ü"/>
              </a:pPr>
              <a:r>
                <a:rPr lang="en-US" sz="900" dirty="0">
                  <a:solidFill>
                    <a:srgbClr val="000000"/>
                  </a:solidFill>
                </a:rPr>
                <a:t>Improves clinical outcomes</a:t>
              </a:r>
            </a:p>
            <a:p>
              <a:pPr marL="182880" indent="-137160">
                <a:lnSpc>
                  <a:spcPct val="90000"/>
                </a:lnSpc>
                <a:spcBef>
                  <a:spcPts val="400"/>
                </a:spcBef>
                <a:buFont typeface="Wingdings" panose="05000000000000000000" pitchFamily="2" charset="2"/>
                <a:buChar char="ü"/>
              </a:pPr>
              <a:r>
                <a:rPr lang="en-US" sz="900" dirty="0">
                  <a:solidFill>
                    <a:srgbClr val="000000"/>
                  </a:solidFill>
                </a:rPr>
                <a:t>Increases satisfaction of staff in their careers</a:t>
              </a:r>
            </a:p>
            <a:p>
              <a:pPr marL="182880" indent="-137160">
                <a:lnSpc>
                  <a:spcPct val="90000"/>
                </a:lnSpc>
                <a:spcBef>
                  <a:spcPts val="400"/>
                </a:spcBef>
                <a:buFont typeface="Wingdings" panose="05000000000000000000" pitchFamily="2" charset="2"/>
                <a:buChar char="ü"/>
              </a:pPr>
              <a:r>
                <a:rPr lang="en-US" sz="900" dirty="0">
                  <a:solidFill>
                    <a:srgbClr val="000000"/>
                  </a:solidFill>
                </a:rPr>
                <a:t>Improves data collection (quantity &amp; quality)</a:t>
              </a:r>
            </a:p>
            <a:p>
              <a:pPr marL="182880" indent="-137160">
                <a:lnSpc>
                  <a:spcPct val="90000"/>
                </a:lnSpc>
                <a:spcBef>
                  <a:spcPts val="400"/>
                </a:spcBef>
                <a:buFont typeface="Wingdings" panose="05000000000000000000" pitchFamily="2" charset="2"/>
                <a:buChar char="ü"/>
              </a:pPr>
              <a:r>
                <a:rPr lang="en-US" sz="900" dirty="0">
                  <a:solidFill>
                    <a:srgbClr val="000000"/>
                  </a:solidFill>
                </a:rPr>
                <a:t>Improves client satisfaction with care</a:t>
              </a:r>
            </a:p>
            <a:p>
              <a:pPr marL="182880" indent="-137160">
                <a:lnSpc>
                  <a:spcPct val="90000"/>
                </a:lnSpc>
                <a:spcBef>
                  <a:spcPts val="400"/>
                </a:spcBef>
                <a:buFont typeface="Wingdings" panose="05000000000000000000" pitchFamily="2" charset="2"/>
                <a:buChar char="ü"/>
              </a:pPr>
              <a:r>
                <a:rPr lang="en-US" sz="900" dirty="0">
                  <a:solidFill>
                    <a:srgbClr val="000000"/>
                  </a:solidFill>
                </a:rPr>
                <a:t>More successful involvement in care</a:t>
              </a:r>
            </a:p>
            <a:p>
              <a:pPr marL="182880" indent="-137160">
                <a:lnSpc>
                  <a:spcPct val="90000"/>
                </a:lnSpc>
                <a:spcBef>
                  <a:spcPts val="400"/>
                </a:spcBef>
                <a:buFont typeface="Wingdings" panose="05000000000000000000" pitchFamily="2" charset="2"/>
                <a:buChar char="ü"/>
              </a:pPr>
              <a:endParaRPr lang="en-US" sz="900" dirty="0">
                <a:solidFill>
                  <a:srgbClr val="000000"/>
                </a:solidFill>
              </a:endParaRPr>
            </a:p>
            <a:p>
              <a:pPr marL="182880" indent="-137160">
                <a:lnSpc>
                  <a:spcPct val="90000"/>
                </a:lnSpc>
                <a:spcBef>
                  <a:spcPts val="400"/>
                </a:spcBef>
                <a:buFont typeface="Wingdings" panose="05000000000000000000" pitchFamily="2" charset="2"/>
                <a:buChar char="ü"/>
              </a:pPr>
              <a:endParaRPr lang="en-US" sz="900" dirty="0">
                <a:solidFill>
                  <a:srgbClr val="000000"/>
                </a:solidFill>
              </a:endParaRPr>
            </a:p>
          </p:txBody>
        </p:sp>
      </p:grpSp>
      <p:grpSp>
        <p:nvGrpSpPr>
          <p:cNvPr id="26" name="Group 25">
            <a:extLst>
              <a:ext uri="{FF2B5EF4-FFF2-40B4-BE49-F238E27FC236}">
                <a16:creationId xmlns:a16="http://schemas.microsoft.com/office/drawing/2014/main" id="{45F242F8-0109-2BA7-4537-2485073D3C19}"/>
              </a:ext>
            </a:extLst>
          </p:cNvPr>
          <p:cNvGrpSpPr/>
          <p:nvPr/>
        </p:nvGrpSpPr>
        <p:grpSpPr>
          <a:xfrm>
            <a:off x="7966967" y="2061787"/>
            <a:ext cx="2022276" cy="4004641"/>
            <a:chOff x="7487084" y="2139998"/>
            <a:chExt cx="1850957" cy="4004641"/>
          </a:xfrm>
        </p:grpSpPr>
        <p:sp>
          <p:nvSpPr>
            <p:cNvPr id="14" name="Freeform: Shape 13">
              <a:extLst>
                <a:ext uri="{FF2B5EF4-FFF2-40B4-BE49-F238E27FC236}">
                  <a16:creationId xmlns:a16="http://schemas.microsoft.com/office/drawing/2014/main" id="{B0FB583F-00D7-C334-4CAA-D4C4DBBB3A2D}"/>
                </a:ext>
              </a:extLst>
            </p:cNvPr>
            <p:cNvSpPr/>
            <p:nvPr/>
          </p:nvSpPr>
          <p:spPr>
            <a:xfrm>
              <a:off x="7487084" y="2139998"/>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B9BD5">
                <a:hueOff val="-5068907"/>
                <a:satOff val="-13064"/>
                <a:lumOff val="-8824"/>
                <a:alphaOff val="0"/>
              </a:srgbClr>
            </a:solidFill>
            <a:ln w="15875" cap="flat" cmpd="sng" algn="ctr">
              <a:solidFill>
                <a:srgbClr val="5B9BD5">
                  <a:hueOff val="-5068907"/>
                  <a:satOff val="-13064"/>
                  <a:lumOff val="-8824"/>
                  <a:alphaOff val="0"/>
                </a:srgbClr>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Family</a:t>
              </a:r>
            </a:p>
          </p:txBody>
        </p:sp>
        <p:sp>
          <p:nvSpPr>
            <p:cNvPr id="15" name="Freeform: Shape 14">
              <a:extLst>
                <a:ext uri="{FF2B5EF4-FFF2-40B4-BE49-F238E27FC236}">
                  <a16:creationId xmlns:a16="http://schemas.microsoft.com/office/drawing/2014/main" id="{6087637F-3CE5-7A0D-9BD2-1F69D7C68592}"/>
                </a:ext>
              </a:extLst>
            </p:cNvPr>
            <p:cNvSpPr/>
            <p:nvPr/>
          </p:nvSpPr>
          <p:spPr>
            <a:xfrm>
              <a:off x="7487084" y="2848572"/>
              <a:ext cx="1684368" cy="3296067"/>
            </a:xfrm>
            <a:custGeom>
              <a:avLst/>
              <a:gdLst>
                <a:gd name="connsiteX0" fmla="*/ 0 w 1780656"/>
                <a:gd name="connsiteY0" fmla="*/ 0 h 2118324"/>
                <a:gd name="connsiteX1" fmla="*/ 1780656 w 1780656"/>
                <a:gd name="connsiteY1" fmla="*/ 0 h 2118324"/>
                <a:gd name="connsiteX2" fmla="*/ 1780656 w 1780656"/>
                <a:gd name="connsiteY2" fmla="*/ 2118324 h 2118324"/>
                <a:gd name="connsiteX3" fmla="*/ 0 w 1780656"/>
                <a:gd name="connsiteY3" fmla="*/ 2118324 h 2118324"/>
                <a:gd name="connsiteX4" fmla="*/ 0 w 1780656"/>
                <a:gd name="connsiteY4" fmla="*/ 0 h 211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118324">
                  <a:moveTo>
                    <a:pt x="0" y="0"/>
                  </a:moveTo>
                  <a:lnTo>
                    <a:pt x="1780656" y="0"/>
                  </a:lnTo>
                  <a:lnTo>
                    <a:pt x="1780656" y="2118324"/>
                  </a:lnTo>
                  <a:lnTo>
                    <a:pt x="0" y="2118324"/>
                  </a:lnTo>
                  <a:lnTo>
                    <a:pt x="0" y="0"/>
                  </a:lnTo>
                  <a:close/>
                </a:path>
              </a:pathLst>
            </a:custGeom>
            <a:solidFill>
              <a:srgbClr val="5B9BD5">
                <a:tint val="40000"/>
                <a:alpha val="90000"/>
                <a:hueOff val="-5054821"/>
                <a:satOff val="-17124"/>
                <a:lumOff val="-2196"/>
                <a:alphaOff val="0"/>
              </a:srgbClr>
            </a:solidFill>
            <a:ln w="15875" cap="flat" cmpd="sng" algn="ctr">
              <a:solidFill>
                <a:srgbClr val="5B9BD5">
                  <a:tint val="40000"/>
                  <a:alpha val="90000"/>
                  <a:hueOff val="-5054821"/>
                  <a:satOff val="-17124"/>
                  <a:lumOff val="-2196"/>
                  <a:alphaOff val="0"/>
                </a:srgbClr>
              </a:solidFill>
              <a:prstDash val="solid"/>
            </a:ln>
            <a:effectLst/>
          </p:spPr>
          <p:txBody>
            <a:bodyPr spcFirstLastPara="0" vert="horz" wrap="square" lIns="0" tIns="91440" rIns="140674" bIns="281350" numCol="1" spcCol="1270" anchor="t" anchorCtr="0">
              <a:noAutofit/>
            </a:bodyPr>
            <a:lstStyle/>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Improves stable living situation</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Decreases parenting stress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Improves parent confidence</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Improves access to social supports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Increases ability to navigate confusing systems/services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Facilitates access to insurance</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Ø"/>
                <a:tabLst/>
                <a:defRPr/>
              </a:pPr>
              <a:r>
                <a:rPr kumimoji="0" lang="en-US" sz="900" b="0" i="1" u="none" strike="noStrike" kern="1200" cap="none" spc="0" normalizeH="0" baseline="0" noProof="0" dirty="0">
                  <a:ln>
                    <a:noFill/>
                  </a:ln>
                  <a:solidFill>
                    <a:prstClr val="black"/>
                  </a:solidFill>
                  <a:effectLst/>
                  <a:uLnTx/>
                  <a:uFillTx/>
                  <a:latin typeface="+mj-lt"/>
                  <a:ea typeface="+mn-ea"/>
                  <a:cs typeface="+mn-cs"/>
                </a:rPr>
                <a:t>Reduced parenting stress for partners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Ø"/>
                <a:tabLst/>
                <a:defRPr/>
              </a:pPr>
              <a:r>
                <a:rPr kumimoji="0" lang="en-US" sz="900" b="0" i="1" u="none" strike="noStrike" kern="1200" cap="none" spc="0" normalizeH="0" baseline="0" noProof="0" dirty="0">
                  <a:ln>
                    <a:noFill/>
                  </a:ln>
                  <a:solidFill>
                    <a:prstClr val="black"/>
                  </a:solidFill>
                  <a:effectLst/>
                  <a:uLnTx/>
                  <a:uFillTx/>
                  <a:latin typeface="+mj-lt"/>
                  <a:ea typeface="+mn-ea"/>
                  <a:cs typeface="+mn-cs"/>
                </a:rPr>
                <a:t>Teen males who live with fathers are less likely to carry guns &amp; deal drugs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Ø"/>
                <a:tabLst/>
                <a:defRPr/>
              </a:pPr>
              <a:r>
                <a:rPr kumimoji="0" lang="en-US" sz="900" b="0" i="1" u="none" strike="noStrike" kern="1200" cap="none" spc="0" normalizeH="0" baseline="0" noProof="0" dirty="0">
                  <a:ln>
                    <a:noFill/>
                  </a:ln>
                  <a:solidFill>
                    <a:prstClr val="black"/>
                  </a:solidFill>
                  <a:effectLst/>
                  <a:uLnTx/>
                  <a:uFillTx/>
                  <a:latin typeface="+mj-lt"/>
                  <a:ea typeface="+mn-ea"/>
                  <a:cs typeface="+mn-cs"/>
                </a:rPr>
                <a:t>Reduced sibling discord</a:t>
              </a:r>
            </a:p>
          </p:txBody>
        </p:sp>
      </p:grpSp>
      <p:grpSp>
        <p:nvGrpSpPr>
          <p:cNvPr id="25" name="Group 24">
            <a:extLst>
              <a:ext uri="{FF2B5EF4-FFF2-40B4-BE49-F238E27FC236}">
                <a16:creationId xmlns:a16="http://schemas.microsoft.com/office/drawing/2014/main" id="{4DF69F9D-BB1C-E01A-D906-92C81D1616C5}"/>
              </a:ext>
            </a:extLst>
          </p:cNvPr>
          <p:cNvGrpSpPr/>
          <p:nvPr/>
        </p:nvGrpSpPr>
        <p:grpSpPr>
          <a:xfrm>
            <a:off x="9846870" y="2064966"/>
            <a:ext cx="1840270" cy="4001462"/>
            <a:chOff x="10012096" y="2143177"/>
            <a:chExt cx="1684370" cy="4001462"/>
          </a:xfrm>
        </p:grpSpPr>
        <p:sp>
          <p:nvSpPr>
            <p:cNvPr id="16" name="Freeform: Shape 15">
              <a:extLst>
                <a:ext uri="{FF2B5EF4-FFF2-40B4-BE49-F238E27FC236}">
                  <a16:creationId xmlns:a16="http://schemas.microsoft.com/office/drawing/2014/main" id="{50D7165B-359C-726A-E150-FC86E384ADEC}"/>
                </a:ext>
              </a:extLst>
            </p:cNvPr>
            <p:cNvSpPr/>
            <p:nvPr/>
          </p:nvSpPr>
          <p:spPr>
            <a:xfrm>
              <a:off x="10012096" y="2143177"/>
              <a:ext cx="1684370"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 name="connsiteX0" fmla="*/ 0 w 1780656"/>
                <a:gd name="connsiteY0" fmla="*/ 0 h 587029"/>
                <a:gd name="connsiteX1" fmla="*/ 1780656 w 1780656"/>
                <a:gd name="connsiteY1" fmla="*/ 0 h 587029"/>
                <a:gd name="connsiteX2" fmla="*/ 1780656 w 1780656"/>
                <a:gd name="connsiteY2" fmla="*/ 587029 h 587029"/>
                <a:gd name="connsiteX3" fmla="*/ 0 w 1780656"/>
                <a:gd name="connsiteY3" fmla="*/ 587029 h 587029"/>
                <a:gd name="connsiteX4" fmla="*/ 176109 w 1780656"/>
                <a:gd name="connsiteY4" fmla="*/ 293515 h 587029"/>
                <a:gd name="connsiteX5" fmla="*/ 0 w 1780656"/>
                <a:gd name="connsiteY5"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56" h="587029">
                  <a:moveTo>
                    <a:pt x="0" y="0"/>
                  </a:moveTo>
                  <a:lnTo>
                    <a:pt x="1780656" y="0"/>
                  </a:lnTo>
                  <a:lnTo>
                    <a:pt x="1780656" y="587029"/>
                  </a:lnTo>
                  <a:lnTo>
                    <a:pt x="0" y="587029"/>
                  </a:lnTo>
                  <a:lnTo>
                    <a:pt x="176109" y="293515"/>
                  </a:lnTo>
                  <a:lnTo>
                    <a:pt x="0" y="0"/>
                  </a:lnTo>
                  <a:close/>
                </a:path>
              </a:pathLst>
            </a:custGeom>
            <a:solidFill>
              <a:srgbClr val="5B9BD5">
                <a:hueOff val="-6758543"/>
                <a:satOff val="-17419"/>
                <a:lumOff val="-11765"/>
                <a:alphaOff val="0"/>
              </a:srgbClr>
            </a:solidFill>
            <a:ln w="15875" cap="flat" cmpd="sng" algn="ctr">
              <a:solidFill>
                <a:srgbClr val="5B9BD5">
                  <a:hueOff val="-6758543"/>
                  <a:satOff val="-17419"/>
                  <a:lumOff val="-11765"/>
                  <a:alphaOff val="0"/>
                </a:srgbClr>
              </a:solidFill>
              <a:prstDash val="solid"/>
            </a:ln>
            <a:effectLst/>
          </p:spPr>
          <p:txBody>
            <a:bodyPr spcFirstLastPara="0" vert="horz" wrap="square" lIns="182832" tIns="72463" rIns="9141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Child / Youth</a:t>
              </a:r>
            </a:p>
          </p:txBody>
        </p:sp>
        <p:sp>
          <p:nvSpPr>
            <p:cNvPr id="17" name="Freeform: Shape 16">
              <a:extLst>
                <a:ext uri="{FF2B5EF4-FFF2-40B4-BE49-F238E27FC236}">
                  <a16:creationId xmlns:a16="http://schemas.microsoft.com/office/drawing/2014/main" id="{9C7831F3-BA2A-5699-C054-6FCC362EC5CF}"/>
                </a:ext>
              </a:extLst>
            </p:cNvPr>
            <p:cNvSpPr/>
            <p:nvPr/>
          </p:nvSpPr>
          <p:spPr>
            <a:xfrm>
              <a:off x="10012096" y="2848575"/>
              <a:ext cx="1684370" cy="3296064"/>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6739762"/>
                <a:satOff val="-22832"/>
                <a:lumOff val="-2928"/>
                <a:alphaOff val="0"/>
              </a:srgbClr>
            </a:solidFill>
            <a:ln w="15875" cap="flat" cmpd="sng" algn="ctr">
              <a:solidFill>
                <a:srgbClr val="5B9BD5">
                  <a:tint val="40000"/>
                  <a:alpha val="90000"/>
                  <a:hueOff val="-6739762"/>
                  <a:satOff val="-22832"/>
                  <a:lumOff val="-2928"/>
                  <a:alphaOff val="0"/>
                </a:srgbClr>
              </a:solidFill>
              <a:prstDash val="solid"/>
            </a:ln>
            <a:effectLst/>
          </p:spPr>
          <p:txBody>
            <a:bodyPr spcFirstLastPara="0" vert="horz" wrap="square" lIns="0" tIns="91440" rIns="45720" bIns="281350" numCol="1" spcCol="1270" anchor="t" anchorCtr="0">
              <a:noAutofit/>
            </a:bodyPr>
            <a:lstStyle/>
            <a:p>
              <a:pPr marL="182880" indent="-137160">
                <a:lnSpc>
                  <a:spcPct val="90000"/>
                </a:lnSpc>
                <a:spcBef>
                  <a:spcPts val="100"/>
                </a:spcBef>
                <a:buFont typeface="Wingdings" panose="05000000000000000000" pitchFamily="2" charset="2"/>
                <a:buChar char="ü"/>
              </a:pPr>
              <a:r>
                <a:rPr lang="en-US" sz="900" dirty="0">
                  <a:solidFill>
                    <a:srgbClr val="000000"/>
                  </a:solidFill>
                </a:rPr>
                <a:t>Earlier access to care</a:t>
              </a:r>
            </a:p>
            <a:p>
              <a:pPr marL="182880" indent="-137160">
                <a:lnSpc>
                  <a:spcPct val="90000"/>
                </a:lnSpc>
                <a:spcBef>
                  <a:spcPts val="100"/>
                </a:spcBef>
                <a:buFont typeface="Wingdings" panose="05000000000000000000" pitchFamily="2" charset="2"/>
                <a:buChar char="ü"/>
              </a:pPr>
              <a:r>
                <a:rPr lang="en-US" sz="900" dirty="0">
                  <a:solidFill>
                    <a:srgbClr val="000000"/>
                  </a:solidFill>
                </a:rPr>
                <a:t>Improves child and youth adjustment, functioning and quality of life</a:t>
              </a:r>
            </a:p>
            <a:p>
              <a:pPr marL="182880" indent="-137160">
                <a:lnSpc>
                  <a:spcPct val="90000"/>
                </a:lnSpc>
                <a:spcBef>
                  <a:spcPts val="100"/>
                </a:spcBef>
                <a:buFont typeface="Wingdings" panose="05000000000000000000" pitchFamily="2" charset="2"/>
                <a:buChar char="ü"/>
              </a:pPr>
              <a:r>
                <a:rPr lang="en-US" sz="900" dirty="0">
                  <a:solidFill>
                    <a:srgbClr val="000000"/>
                  </a:solidFill>
                </a:rPr>
                <a:t>Faster recovery process for mental health &amp; addiction issues</a:t>
              </a:r>
            </a:p>
            <a:p>
              <a:pPr marL="182880" indent="-137160">
                <a:lnSpc>
                  <a:spcPct val="90000"/>
                </a:lnSpc>
                <a:spcBef>
                  <a:spcPts val="100"/>
                </a:spcBef>
                <a:buFont typeface="Wingdings" panose="05000000000000000000" pitchFamily="2" charset="2"/>
                <a:buChar char="ü"/>
              </a:pPr>
              <a:r>
                <a:rPr lang="en-US" sz="900" dirty="0">
                  <a:solidFill>
                    <a:srgbClr val="000000"/>
                  </a:solidFill>
                </a:rPr>
                <a:t>Decreased isolation</a:t>
              </a:r>
            </a:p>
            <a:p>
              <a:pPr marL="182880" indent="-137160">
                <a:lnSpc>
                  <a:spcPct val="90000"/>
                </a:lnSpc>
                <a:spcBef>
                  <a:spcPts val="100"/>
                </a:spcBef>
                <a:buFont typeface="Wingdings" panose="05000000000000000000" pitchFamily="2" charset="2"/>
                <a:buChar char="ü"/>
              </a:pPr>
              <a:r>
                <a:rPr lang="en-US" sz="900" dirty="0">
                  <a:solidFill>
                    <a:srgbClr val="000000"/>
                  </a:solidFill>
                </a:rPr>
                <a:t>Reduces risk of mortality</a:t>
              </a:r>
            </a:p>
            <a:p>
              <a:pPr marL="182880" indent="-137160">
                <a:lnSpc>
                  <a:spcPct val="90000"/>
                </a:lnSpc>
                <a:spcBef>
                  <a:spcPts val="100"/>
                </a:spcBef>
                <a:buFont typeface="Wingdings" panose="05000000000000000000" pitchFamily="2" charset="2"/>
                <a:buChar char="ü"/>
              </a:pPr>
              <a:r>
                <a:rPr lang="en-US" sz="900" dirty="0">
                  <a:solidFill>
                    <a:srgbClr val="000000"/>
                  </a:solidFill>
                </a:rPr>
                <a:t>Improves skills and functioning</a:t>
              </a:r>
            </a:p>
            <a:p>
              <a:pPr marL="182880" indent="-137160">
                <a:lnSpc>
                  <a:spcPct val="90000"/>
                </a:lnSpc>
                <a:spcBef>
                  <a:spcPts val="100"/>
                </a:spcBef>
                <a:buFont typeface="Wingdings" panose="05000000000000000000" pitchFamily="2" charset="2"/>
                <a:buChar char="ü"/>
              </a:pPr>
              <a:r>
                <a:rPr lang="en-US" sz="900" dirty="0">
                  <a:solidFill>
                    <a:srgbClr val="000000"/>
                  </a:solidFill>
                </a:rPr>
                <a:t>Reduces rates of relapse, recidivism, and deeper engagement with Child Welfare &amp; Juvenile Justice</a:t>
              </a:r>
            </a:p>
            <a:p>
              <a:pPr marL="182880" indent="-137160">
                <a:lnSpc>
                  <a:spcPct val="90000"/>
                </a:lnSpc>
                <a:spcBef>
                  <a:spcPts val="100"/>
                </a:spcBef>
                <a:buFont typeface="Wingdings" panose="05000000000000000000" pitchFamily="2" charset="2"/>
                <a:buChar char="Ø"/>
              </a:pPr>
              <a:r>
                <a:rPr lang="en-US" sz="900" i="1" dirty="0"/>
                <a:t>Improved achievement </a:t>
              </a:r>
              <a:br>
                <a:rPr lang="en-US" sz="900" i="1" dirty="0"/>
              </a:br>
              <a:r>
                <a:rPr lang="en-US" sz="900" i="1" dirty="0"/>
                <a:t>in school</a:t>
              </a:r>
            </a:p>
            <a:p>
              <a:pPr marL="182880" indent="-137160">
                <a:lnSpc>
                  <a:spcPct val="90000"/>
                </a:lnSpc>
                <a:spcBef>
                  <a:spcPts val="100"/>
                </a:spcBef>
                <a:buFont typeface="Wingdings" panose="05000000000000000000" pitchFamily="2" charset="2"/>
                <a:buChar char="Ø"/>
              </a:pPr>
              <a:r>
                <a:rPr lang="en-US" sz="900" i="1" dirty="0"/>
                <a:t>Better overall social/ emotional wellbeing</a:t>
              </a:r>
            </a:p>
            <a:p>
              <a:pPr marL="182880" indent="-137160">
                <a:lnSpc>
                  <a:spcPct val="90000"/>
                </a:lnSpc>
                <a:spcBef>
                  <a:spcPts val="100"/>
                </a:spcBef>
                <a:buFont typeface="Wingdings" panose="05000000000000000000" pitchFamily="2" charset="2"/>
                <a:buChar char="Ø"/>
              </a:pPr>
              <a:r>
                <a:rPr lang="en-US" sz="900" i="1" dirty="0"/>
                <a:t>Reduced likelihood of maltreatment</a:t>
              </a:r>
            </a:p>
            <a:p>
              <a:pPr marL="182880" indent="-137160">
                <a:lnSpc>
                  <a:spcPct val="90000"/>
                </a:lnSpc>
                <a:spcBef>
                  <a:spcPts val="100"/>
                </a:spcBef>
                <a:buFont typeface="Wingdings" panose="05000000000000000000" pitchFamily="2" charset="2"/>
                <a:buChar char="Ø"/>
              </a:pPr>
              <a:r>
                <a:rPr lang="en-US" sz="900" i="1" dirty="0"/>
                <a:t>Less likely for teen pregnancy</a:t>
              </a:r>
            </a:p>
            <a:p>
              <a:pPr marL="182880" indent="-137160">
                <a:lnSpc>
                  <a:spcPct val="90000"/>
                </a:lnSpc>
                <a:spcBef>
                  <a:spcPts val="100"/>
                </a:spcBef>
                <a:buFont typeface="Wingdings" panose="05000000000000000000" pitchFamily="2" charset="2"/>
                <a:buChar char="Ø"/>
              </a:pPr>
              <a:r>
                <a:rPr lang="en-US" sz="900" i="1" dirty="0"/>
                <a:t>Less likely for incarceration as juveniles</a:t>
              </a:r>
            </a:p>
            <a:p>
              <a:pPr marL="182880" indent="-137160">
                <a:lnSpc>
                  <a:spcPct val="90000"/>
                </a:lnSpc>
                <a:spcBef>
                  <a:spcPts val="100"/>
                </a:spcBef>
                <a:buFont typeface="Wingdings" panose="05000000000000000000" pitchFamily="2" charset="2"/>
                <a:buChar char="Ø"/>
              </a:pPr>
              <a:r>
                <a:rPr lang="en-US" sz="900" i="1" dirty="0"/>
                <a:t>Reduced infant mortality</a:t>
              </a:r>
              <a:endParaRPr lang="en-IN" sz="900" i="1" dirty="0">
                <a:latin typeface="Segoe UI "/>
                <a:ea typeface="Open Sans" panose="020B0606030504020204" pitchFamily="34" charset="0"/>
                <a:cs typeface="Segoe UI Light" panose="020B0502040204020203" pitchFamily="34" charset="0"/>
              </a:endParaRPr>
            </a:p>
          </p:txBody>
        </p:sp>
      </p:grpSp>
      <p:grpSp>
        <p:nvGrpSpPr>
          <p:cNvPr id="29" name="Group 28">
            <a:extLst>
              <a:ext uri="{FF2B5EF4-FFF2-40B4-BE49-F238E27FC236}">
                <a16:creationId xmlns:a16="http://schemas.microsoft.com/office/drawing/2014/main" id="{BEFBAA7D-BC64-60EA-A163-EBA0852B0E1C}"/>
              </a:ext>
            </a:extLst>
          </p:cNvPr>
          <p:cNvGrpSpPr/>
          <p:nvPr/>
        </p:nvGrpSpPr>
        <p:grpSpPr>
          <a:xfrm>
            <a:off x="2278545" y="2064966"/>
            <a:ext cx="2022277" cy="4001464"/>
            <a:chOff x="1113622" y="2143177"/>
            <a:chExt cx="1850958" cy="4001464"/>
          </a:xfrm>
        </p:grpSpPr>
        <p:sp>
          <p:nvSpPr>
            <p:cNvPr id="23" name="Freeform: Shape 22">
              <a:extLst>
                <a:ext uri="{FF2B5EF4-FFF2-40B4-BE49-F238E27FC236}">
                  <a16:creationId xmlns:a16="http://schemas.microsoft.com/office/drawing/2014/main" id="{84E6879B-2E71-89E9-BEFB-9EE35FA0B439}"/>
                </a:ext>
              </a:extLst>
            </p:cNvPr>
            <p:cNvSpPr/>
            <p:nvPr/>
          </p:nvSpPr>
          <p:spPr>
            <a:xfrm>
              <a:off x="1113623"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7A7CB"/>
            </a:solidFill>
            <a:ln w="15875" cap="flat" cmpd="sng" algn="ctr">
              <a:solidFill>
                <a:srgbClr val="57A7CB"/>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Community</a:t>
              </a:r>
            </a:p>
          </p:txBody>
        </p:sp>
        <p:sp>
          <p:nvSpPr>
            <p:cNvPr id="24" name="Freeform: Shape 23">
              <a:extLst>
                <a:ext uri="{FF2B5EF4-FFF2-40B4-BE49-F238E27FC236}">
                  <a16:creationId xmlns:a16="http://schemas.microsoft.com/office/drawing/2014/main" id="{F75833B8-0392-C398-87F9-FAA3665BE2D3}"/>
                </a:ext>
              </a:extLst>
            </p:cNvPr>
            <p:cNvSpPr/>
            <p:nvPr/>
          </p:nvSpPr>
          <p:spPr>
            <a:xfrm>
              <a:off x="1113622" y="2848574"/>
              <a:ext cx="1684369"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C8E2EE">
                <a:alpha val="89804"/>
              </a:srgbClr>
            </a:solidFill>
            <a:ln w="15875" cap="flat" cmpd="sng" algn="ctr">
              <a:solidFill>
                <a:srgbClr val="5B9BD5">
                  <a:tint val="40000"/>
                  <a:alpha val="90000"/>
                  <a:hueOff val="-1684941"/>
                  <a:satOff val="-5708"/>
                  <a:lumOff val="-732"/>
                  <a:alphaOff val="0"/>
                </a:srgbClr>
              </a:solidFill>
              <a:prstDash val="solid"/>
            </a:ln>
            <a:effectLst/>
          </p:spPr>
          <p:txBody>
            <a:bodyPr spcFirstLastPara="0" vert="horz" wrap="square" lIns="0" tIns="91440" rIns="140674" bIns="281350" numCol="1" spcCol="1270" anchor="t" anchorCtr="0">
              <a:noAutofit/>
            </a:bodyPr>
            <a:lstStyle/>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Improves community tenure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Citizens exercise participation/voice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Reduces disconnection </a:t>
              </a:r>
              <a:br>
                <a:rPr kumimoji="0" lang="en-US" sz="900" b="0" i="0" u="none" strike="noStrike" kern="1200" cap="none" spc="0" normalizeH="0" noProof="0" dirty="0">
                  <a:ln>
                    <a:noFill/>
                  </a:ln>
                  <a:solidFill>
                    <a:srgbClr val="000000"/>
                  </a:solidFill>
                  <a:effectLst/>
                  <a:uLnTx/>
                  <a:uFillTx/>
                  <a:latin typeface="Arial"/>
                  <a:ea typeface="+mn-ea"/>
                  <a:cs typeface="+mn-cs"/>
                </a:rPr>
              </a:br>
              <a:r>
                <a:rPr kumimoji="0" lang="en-US" sz="900" b="0" i="0" u="none" strike="noStrike" kern="1200" cap="none" spc="0" normalizeH="0" noProof="0" dirty="0">
                  <a:ln>
                    <a:noFill/>
                  </a:ln>
                  <a:solidFill>
                    <a:srgbClr val="000000"/>
                  </a:solidFill>
                  <a:effectLst/>
                  <a:uLnTx/>
                  <a:uFillTx/>
                  <a:latin typeface="Arial"/>
                  <a:ea typeface="+mn-ea"/>
                  <a:cs typeface="+mn-cs"/>
                </a:rPr>
                <a:t>from culture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Increases community awareness of children’s mental health issues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Improves ability to respond </a:t>
              </a:r>
              <a:br>
                <a:rPr kumimoji="0" lang="en-US" sz="900" b="0" i="0" u="none" strike="noStrike" kern="1200" cap="none" spc="0" normalizeH="0" noProof="0" dirty="0">
                  <a:ln>
                    <a:noFill/>
                  </a:ln>
                  <a:solidFill>
                    <a:srgbClr val="000000"/>
                  </a:solidFill>
                  <a:effectLst/>
                  <a:uLnTx/>
                  <a:uFillTx/>
                  <a:latin typeface="Arial"/>
                  <a:ea typeface="+mn-ea"/>
                  <a:cs typeface="+mn-cs"/>
                </a:rPr>
              </a:br>
              <a:r>
                <a:rPr kumimoji="0" lang="en-US" sz="900" b="0" i="0" u="none" strike="noStrike" kern="1200" cap="none" spc="0" normalizeH="0" noProof="0" dirty="0">
                  <a:ln>
                    <a:noFill/>
                  </a:ln>
                  <a:solidFill>
                    <a:srgbClr val="000000"/>
                  </a:solidFill>
                  <a:effectLst/>
                  <a:uLnTx/>
                  <a:uFillTx/>
                  <a:latin typeface="Arial"/>
                  <a:ea typeface="+mn-ea"/>
                  <a:cs typeface="+mn-cs"/>
                </a:rPr>
                <a:t>to community needs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noProof="0" dirty="0">
                <a:ln>
                  <a:noFill/>
                </a:ln>
                <a:solidFill>
                  <a:srgbClr val="000000"/>
                </a:solidFill>
                <a:effectLst/>
                <a:uLnTx/>
                <a:uFillTx/>
                <a:latin typeface="Arial"/>
                <a:ea typeface="+mn-ea"/>
                <a:cs typeface="+mn-cs"/>
              </a:endParaRPr>
            </a:p>
          </p:txBody>
        </p:sp>
      </p:grpSp>
      <p:pic>
        <p:nvPicPr>
          <p:cNvPr id="31" name="Picture 30">
            <a:extLst>
              <a:ext uri="{FF2B5EF4-FFF2-40B4-BE49-F238E27FC236}">
                <a16:creationId xmlns:a16="http://schemas.microsoft.com/office/drawing/2014/main" id="{07550F88-326E-29A6-7968-089A48B5F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0137" y="6486909"/>
            <a:ext cx="978812" cy="254006"/>
          </a:xfrm>
          <a:prstGeom prst="rect">
            <a:avLst/>
          </a:prstGeom>
        </p:spPr>
      </p:pic>
      <p:sp>
        <p:nvSpPr>
          <p:cNvPr id="32" name="TextBox 31">
            <a:extLst>
              <a:ext uri="{FF2B5EF4-FFF2-40B4-BE49-F238E27FC236}">
                <a16:creationId xmlns:a16="http://schemas.microsoft.com/office/drawing/2014/main" id="{BBA243DC-1C10-8128-6027-8C9B020CCB4A}"/>
              </a:ext>
            </a:extLst>
          </p:cNvPr>
          <p:cNvSpPr txBox="1"/>
          <p:nvPr/>
        </p:nvSpPr>
        <p:spPr>
          <a:xfrm>
            <a:off x="7713793" y="6509608"/>
            <a:ext cx="3096344" cy="215444"/>
          </a:xfrm>
          <a:prstGeom prst="rect">
            <a:avLst/>
          </a:prstGeom>
          <a:noFill/>
        </p:spPr>
        <p:txBody>
          <a:bodyPr wrap="square" rtlCol="0">
            <a:spAutoFit/>
          </a:bodyPr>
          <a:lstStyle/>
          <a:p>
            <a:pPr algn="r"/>
            <a:r>
              <a:rPr lang="en-US" sz="800" b="1" i="1" dirty="0">
                <a:latin typeface="+mj-lt"/>
              </a:rPr>
              <a:t>Compiled by Pat Hunt, 2022</a:t>
            </a:r>
          </a:p>
        </p:txBody>
      </p:sp>
      <p:sp>
        <p:nvSpPr>
          <p:cNvPr id="33" name="TextBox 32">
            <a:extLst>
              <a:ext uri="{FF2B5EF4-FFF2-40B4-BE49-F238E27FC236}">
                <a16:creationId xmlns:a16="http://schemas.microsoft.com/office/drawing/2014/main" id="{D0A100D6-8615-747F-B57A-CA5FBAC45A02}"/>
              </a:ext>
            </a:extLst>
          </p:cNvPr>
          <p:cNvSpPr txBox="1"/>
          <p:nvPr/>
        </p:nvSpPr>
        <p:spPr>
          <a:xfrm>
            <a:off x="322024" y="1723764"/>
            <a:ext cx="3456384" cy="246221"/>
          </a:xfrm>
          <a:prstGeom prst="rect">
            <a:avLst/>
          </a:prstGeom>
          <a:noFill/>
        </p:spPr>
        <p:txBody>
          <a:bodyPr wrap="square" rtlCol="0">
            <a:spAutoFit/>
          </a:bodyPr>
          <a:lstStyle/>
          <a:p>
            <a:pPr marL="91440" indent="-91440">
              <a:buFont typeface="Wingdings" panose="05000000000000000000" pitchFamily="2" charset="2"/>
              <a:buChar char="Ø"/>
            </a:pPr>
            <a:r>
              <a:rPr lang="en-US" sz="1000" i="1" dirty="0"/>
              <a:t>Reflects the involvement of fathers</a:t>
            </a:r>
          </a:p>
        </p:txBody>
      </p:sp>
      <p:sp>
        <p:nvSpPr>
          <p:cNvPr id="2" name="Slide Number Placeholder 1">
            <a:extLst>
              <a:ext uri="{FF2B5EF4-FFF2-40B4-BE49-F238E27FC236}">
                <a16:creationId xmlns:a16="http://schemas.microsoft.com/office/drawing/2014/main" id="{68B59024-F65D-90C0-538D-A485A61ABED6}"/>
              </a:ext>
            </a:extLst>
          </p:cNvPr>
          <p:cNvSpPr>
            <a:spLocks noGrp="1"/>
          </p:cNvSpPr>
          <p:nvPr>
            <p:ph type="sldNum" sz="quarter" idx="4"/>
          </p:nvPr>
        </p:nvSpPr>
        <p:spPr/>
        <p:txBody>
          <a:bodyPr/>
          <a:lstStyle/>
          <a:p>
            <a:fld id="{02821913-697F-40F7-88AF-FB7D2903BEAB}" type="slidenum">
              <a:rPr lang="en-US" smtClean="0"/>
              <a:pPr/>
              <a:t>5</a:t>
            </a:fld>
            <a:endParaRPr lang="en-US" dirty="0"/>
          </a:p>
        </p:txBody>
      </p:sp>
    </p:spTree>
    <p:extLst>
      <p:ext uri="{BB962C8B-B14F-4D97-AF65-F5344CB8AC3E}">
        <p14:creationId xmlns:p14="http://schemas.microsoft.com/office/powerpoint/2010/main" val="22334187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150"/>
                            </p:stCondLst>
                            <p:childTnLst>
                              <p:par>
                                <p:cTn id="10" presetID="2" presetClass="entr" presetSubtype="8" fill="hold" nodeType="afterEffect">
                                  <p:stCondLst>
                                    <p:cond delay="15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0-#ppt_w/2"/>
                                          </p:val>
                                        </p:tav>
                                        <p:tav tm="100000">
                                          <p:val>
                                            <p:strVal val="#ppt_x"/>
                                          </p:val>
                                        </p:tav>
                                      </p:tavLst>
                                    </p:anim>
                                    <p:anim calcmode="lin" valueType="num">
                                      <p:cBhvr additive="base">
                                        <p:cTn id="13" dur="10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2300"/>
                            </p:stCondLst>
                            <p:childTnLst>
                              <p:par>
                                <p:cTn id="15" presetID="2" presetClass="entr" presetSubtype="8" fill="hold" nodeType="afterEffect">
                                  <p:stCondLst>
                                    <p:cond delay="15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0-#ppt_w/2"/>
                                          </p:val>
                                        </p:tav>
                                        <p:tav tm="100000">
                                          <p:val>
                                            <p:strVal val="#ppt_x"/>
                                          </p:val>
                                        </p:tav>
                                      </p:tavLst>
                                    </p:anim>
                                    <p:anim calcmode="lin" valueType="num">
                                      <p:cBhvr additive="base">
                                        <p:cTn id="18" dur="1000" fill="hold"/>
                                        <p:tgtEl>
                                          <p:spTgt spid="28"/>
                                        </p:tgtEl>
                                        <p:attrNameLst>
                                          <p:attrName>ppt_y</p:attrName>
                                        </p:attrNameLst>
                                      </p:cBhvr>
                                      <p:tavLst>
                                        <p:tav tm="0">
                                          <p:val>
                                            <p:strVal val="#ppt_y"/>
                                          </p:val>
                                        </p:tav>
                                        <p:tav tm="100000">
                                          <p:val>
                                            <p:strVal val="#ppt_y"/>
                                          </p:val>
                                        </p:tav>
                                      </p:tavLst>
                                    </p:anim>
                                  </p:childTnLst>
                                </p:cTn>
                              </p:par>
                            </p:childTnLst>
                          </p:cTn>
                        </p:par>
                        <p:par>
                          <p:cTn id="19" fill="hold">
                            <p:stCondLst>
                              <p:cond delay="3450"/>
                            </p:stCondLst>
                            <p:childTnLst>
                              <p:par>
                                <p:cTn id="20" presetID="2" presetClass="entr" presetSubtype="8" fill="hold" nodeType="afterEffect">
                                  <p:stCondLst>
                                    <p:cond delay="15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0-#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4600"/>
                            </p:stCondLst>
                            <p:childTnLst>
                              <p:par>
                                <p:cTn id="25" presetID="2" presetClass="entr" presetSubtype="8" fill="hold" nodeType="afterEffect">
                                  <p:stCondLst>
                                    <p:cond delay="15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childTnLst>
                          </p:cTn>
                        </p:par>
                        <p:par>
                          <p:cTn id="29" fill="hold">
                            <p:stCondLst>
                              <p:cond delay="5750"/>
                            </p:stCondLst>
                            <p:childTnLst>
                              <p:par>
                                <p:cTn id="30" presetID="2" presetClass="entr" presetSubtype="8" fill="hold" nodeType="afterEffect">
                                  <p:stCondLst>
                                    <p:cond delay="15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1000" fill="hold"/>
                                        <p:tgtEl>
                                          <p:spTgt spid="25"/>
                                        </p:tgtEl>
                                        <p:attrNameLst>
                                          <p:attrName>ppt_x</p:attrName>
                                        </p:attrNameLst>
                                      </p:cBhvr>
                                      <p:tavLst>
                                        <p:tav tm="0">
                                          <p:val>
                                            <p:strVal val="0-#ppt_w/2"/>
                                          </p:val>
                                        </p:tav>
                                        <p:tav tm="100000">
                                          <p:val>
                                            <p:strVal val="#ppt_x"/>
                                          </p:val>
                                        </p:tav>
                                      </p:tavLst>
                                    </p:anim>
                                    <p:anim calcmode="lin" valueType="num">
                                      <p:cBhvr additive="base">
                                        <p:cTn id="33" dur="10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6900"/>
                            </p:stCondLst>
                            <p:childTnLst>
                              <p:par>
                                <p:cTn id="35" presetID="1" presetClass="entr" presetSubtype="0" fill="hold" grpId="0" nodeType="afterEffect">
                                  <p:stCondLst>
                                    <p:cond delay="25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23606C-81E0-3B2B-7BEB-2B9DB7AAF23D}"/>
              </a:ext>
            </a:extLst>
          </p:cNvPr>
          <p:cNvSpPr>
            <a:spLocks noGrp="1"/>
          </p:cNvSpPr>
          <p:nvPr>
            <p:ph type="body" sz="quarter" idx="13"/>
          </p:nvPr>
        </p:nvSpPr>
        <p:spPr>
          <a:xfrm>
            <a:off x="603999" y="713358"/>
            <a:ext cx="7199397" cy="354013"/>
          </a:xfrm>
        </p:spPr>
        <p:txBody>
          <a:bodyPr>
            <a:normAutofit lnSpcReduction="10000"/>
          </a:bodyPr>
          <a:lstStyle/>
          <a:p>
            <a:r>
              <a:rPr lang="en-US" b="0" dirty="0">
                <a:solidFill>
                  <a:srgbClr val="8E8E8E"/>
                </a:solidFill>
              </a:rPr>
              <a:t>50 Ways to Engage Families Throughout Your System</a:t>
            </a:r>
          </a:p>
        </p:txBody>
      </p:sp>
      <p:sp>
        <p:nvSpPr>
          <p:cNvPr id="3" name="Title 2">
            <a:extLst>
              <a:ext uri="{FF2B5EF4-FFF2-40B4-BE49-F238E27FC236}">
                <a16:creationId xmlns:a16="http://schemas.microsoft.com/office/drawing/2014/main" id="{163A9206-945E-819B-E129-BE554CA41AB5}"/>
              </a:ext>
            </a:extLst>
          </p:cNvPr>
          <p:cNvSpPr>
            <a:spLocks noGrp="1"/>
          </p:cNvSpPr>
          <p:nvPr>
            <p:ph type="title"/>
          </p:nvPr>
        </p:nvSpPr>
        <p:spPr/>
        <p:txBody>
          <a:bodyPr/>
          <a:lstStyle/>
          <a:p>
            <a:r>
              <a:rPr lang="en-US" dirty="0"/>
              <a:t>Roles &amp; Functions of Families and Their Organizations</a:t>
            </a:r>
          </a:p>
        </p:txBody>
      </p:sp>
      <p:grpSp>
        <p:nvGrpSpPr>
          <p:cNvPr id="30" name="Group 29">
            <a:extLst>
              <a:ext uri="{FF2B5EF4-FFF2-40B4-BE49-F238E27FC236}">
                <a16:creationId xmlns:a16="http://schemas.microsoft.com/office/drawing/2014/main" id="{A2AB285F-63A8-E051-E06D-D28BBCDEC174}"/>
              </a:ext>
            </a:extLst>
          </p:cNvPr>
          <p:cNvGrpSpPr/>
          <p:nvPr/>
        </p:nvGrpSpPr>
        <p:grpSpPr>
          <a:xfrm>
            <a:off x="382406" y="2064966"/>
            <a:ext cx="2022276" cy="4001464"/>
            <a:chOff x="492359" y="2143177"/>
            <a:chExt cx="1850957" cy="4001464"/>
          </a:xfrm>
        </p:grpSpPr>
        <p:sp>
          <p:nvSpPr>
            <p:cNvPr id="8" name="Freeform: Shape 7">
              <a:extLst>
                <a:ext uri="{FF2B5EF4-FFF2-40B4-BE49-F238E27FC236}">
                  <a16:creationId xmlns:a16="http://schemas.microsoft.com/office/drawing/2014/main" id="{EA1CB77F-1801-FA29-A861-61F4754B8953}"/>
                </a:ext>
              </a:extLst>
            </p:cNvPr>
            <p:cNvSpPr/>
            <p:nvPr/>
          </p:nvSpPr>
          <p:spPr>
            <a:xfrm>
              <a:off x="492359"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0 w 1956765"/>
                <a:gd name="connsiteY5"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765" h="587029">
                  <a:moveTo>
                    <a:pt x="0" y="0"/>
                  </a:moveTo>
                  <a:lnTo>
                    <a:pt x="1780656" y="0"/>
                  </a:lnTo>
                  <a:lnTo>
                    <a:pt x="1956765" y="293515"/>
                  </a:lnTo>
                  <a:lnTo>
                    <a:pt x="1780656" y="587029"/>
                  </a:lnTo>
                  <a:lnTo>
                    <a:pt x="0" y="587029"/>
                  </a:lnTo>
                  <a:lnTo>
                    <a:pt x="0" y="0"/>
                  </a:lnTo>
                  <a:close/>
                </a:path>
              </a:pathLst>
            </a:custGeom>
            <a:solidFill>
              <a:srgbClr val="5B9BD5">
                <a:hueOff val="0"/>
                <a:satOff val="0"/>
                <a:lumOff val="0"/>
                <a:alphaOff val="0"/>
              </a:srgbClr>
            </a:solidFill>
            <a:ln w="15875" cap="flat" cmpd="sng" algn="ctr">
              <a:solidFill>
                <a:srgbClr val="5B9BD5">
                  <a:hueOff val="0"/>
                  <a:satOff val="0"/>
                  <a:lumOff val="0"/>
                  <a:alphaOff val="0"/>
                </a:srgbClr>
              </a:solidFill>
              <a:prstDash val="solid"/>
            </a:ln>
            <a:effectLst/>
          </p:spPr>
          <p:txBody>
            <a:bodyPr spcFirstLastPara="0" vert="horz" wrap="square" lIns="248526" tIns="72463" rIns="365665"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System</a:t>
              </a:r>
            </a:p>
          </p:txBody>
        </p:sp>
        <p:sp>
          <p:nvSpPr>
            <p:cNvPr id="9" name="Freeform: Shape 8">
              <a:extLst>
                <a:ext uri="{FF2B5EF4-FFF2-40B4-BE49-F238E27FC236}">
                  <a16:creationId xmlns:a16="http://schemas.microsoft.com/office/drawing/2014/main" id="{66D19749-5E93-13E8-CA26-D7E3537FD1FF}"/>
                </a:ext>
              </a:extLst>
            </p:cNvPr>
            <p:cNvSpPr/>
            <p:nvPr/>
          </p:nvSpPr>
          <p:spPr>
            <a:xfrm>
              <a:off x="492359" y="2848574"/>
              <a:ext cx="1684370"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0"/>
                <a:satOff val="0"/>
                <a:lumOff val="0"/>
                <a:alphaOff val="0"/>
              </a:srgbClr>
            </a:solidFill>
            <a:ln w="15875" cap="flat" cmpd="sng" algn="ctr">
              <a:solidFill>
                <a:srgbClr val="5B9BD5">
                  <a:tint val="40000"/>
                  <a:alpha val="90000"/>
                  <a:hueOff val="0"/>
                  <a:satOff val="0"/>
                  <a:lumOff val="0"/>
                  <a:alphaOff val="0"/>
                </a:srgbClr>
              </a:solidFill>
              <a:prstDash val="solid"/>
            </a:ln>
            <a:effectLst/>
          </p:spPr>
          <p:txBody>
            <a:bodyPr spcFirstLastPara="0" vert="horz" wrap="square" lIns="0" tIns="91440" rIns="140674" bIns="281350" numCol="1" spcCol="1270" anchor="t" anchorCtr="0">
              <a:noAutofit/>
            </a:bodyPr>
            <a:lstStyle/>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Inform system decision makers re service needs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and experiences with access to care </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Provide lived-expertise on policy committees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Gather &amp; provide data to inform procurement efforts, state planning, and the insurance industry</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Host public policy events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Inform legislative &amp; appropriations decisions regarding collective experiences of children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and families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Develop family events, etc.</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Families as consultants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lang="en-US" sz="900" dirty="0">
                  <a:solidFill>
                    <a:srgbClr val="000000"/>
                  </a:solidFill>
                  <a:latin typeface="Arial"/>
                </a:rPr>
                <a:t>Families as evaluators</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477EE681-1CE6-4D17-DA43-611A07417D17}"/>
              </a:ext>
            </a:extLst>
          </p:cNvPr>
          <p:cNvGrpSpPr/>
          <p:nvPr/>
        </p:nvGrpSpPr>
        <p:grpSpPr>
          <a:xfrm>
            <a:off x="4169249" y="2064966"/>
            <a:ext cx="2027712" cy="4001462"/>
            <a:chOff x="3203199" y="2143177"/>
            <a:chExt cx="1855933" cy="4001462"/>
          </a:xfrm>
        </p:grpSpPr>
        <p:sp>
          <p:nvSpPr>
            <p:cNvPr id="10" name="Freeform: Shape 9">
              <a:extLst>
                <a:ext uri="{FF2B5EF4-FFF2-40B4-BE49-F238E27FC236}">
                  <a16:creationId xmlns:a16="http://schemas.microsoft.com/office/drawing/2014/main" id="{73E8CE48-9E94-279D-9864-EDD2FA4BA7F1}"/>
                </a:ext>
              </a:extLst>
            </p:cNvPr>
            <p:cNvSpPr/>
            <p:nvPr/>
          </p:nvSpPr>
          <p:spPr>
            <a:xfrm>
              <a:off x="3208175"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B9BD5">
                <a:hueOff val="-1689636"/>
                <a:satOff val="-4355"/>
                <a:lumOff val="-2941"/>
                <a:alphaOff val="0"/>
              </a:srgbClr>
            </a:solidFill>
            <a:ln w="15875" cap="flat" cmpd="sng" algn="ctr">
              <a:solidFill>
                <a:srgbClr val="5B9BD5">
                  <a:hueOff val="-1689636"/>
                  <a:satOff val="-4355"/>
                  <a:lumOff val="-2941"/>
                  <a:alphaOff val="0"/>
                </a:srgbClr>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Managed Care</a:t>
              </a:r>
            </a:p>
          </p:txBody>
        </p:sp>
        <p:sp>
          <p:nvSpPr>
            <p:cNvPr id="11" name="Freeform: Shape 10">
              <a:extLst>
                <a:ext uri="{FF2B5EF4-FFF2-40B4-BE49-F238E27FC236}">
                  <a16:creationId xmlns:a16="http://schemas.microsoft.com/office/drawing/2014/main" id="{8AAB13D0-72DC-9009-BEFE-11A86A9832C8}"/>
                </a:ext>
              </a:extLst>
            </p:cNvPr>
            <p:cNvSpPr/>
            <p:nvPr/>
          </p:nvSpPr>
          <p:spPr>
            <a:xfrm>
              <a:off x="3203199" y="2848572"/>
              <a:ext cx="1684369"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1684941"/>
                <a:satOff val="-5708"/>
                <a:lumOff val="-732"/>
                <a:alphaOff val="0"/>
              </a:srgbClr>
            </a:solidFill>
            <a:ln w="15875" cap="flat" cmpd="sng" algn="ctr">
              <a:solidFill>
                <a:srgbClr val="5B9BD5">
                  <a:tint val="40000"/>
                  <a:alpha val="90000"/>
                  <a:hueOff val="-1684941"/>
                  <a:satOff val="-5708"/>
                  <a:lumOff val="-732"/>
                  <a:alphaOff val="0"/>
                </a:srgbClr>
              </a:solidFill>
              <a:prstDash val="solid"/>
            </a:ln>
            <a:effectLst/>
          </p:spPr>
          <p:txBody>
            <a:bodyPr spcFirstLastPara="0" vert="horz" wrap="square" lIns="0" tIns="91440" rIns="140674" bIns="281350" numCol="1" spcCol="1270" anchor="t" anchorCtr="0">
              <a:noAutofit/>
            </a:bodyPr>
            <a:lstStyle/>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Inform medical necessity criteria</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Outreach &amp; enrolment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Care coordination team</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Ambulatory follow up</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Support engagement in treatment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Coordinate discharge planning &amp; influence continuity of care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Perform QA/QI functions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Advise MCO re experience </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a:ln>
                    <a:noFill/>
                  </a:ln>
                  <a:solidFill>
                    <a:srgbClr val="000000"/>
                  </a:solidFill>
                  <a:effectLst/>
                  <a:uLnTx/>
                  <a:uFillTx/>
                  <a:latin typeface="Arial"/>
                  <a:ea typeface="+mn-ea"/>
                  <a:cs typeface="+mn-cs"/>
                </a:rPr>
                <a:t>of care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Train MCO staff to effectively engage families &amp; help them stay engaged</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Coaching the workforce</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CF6E3A72-6D47-6457-F2C9-CF19DC9908C1}"/>
              </a:ext>
            </a:extLst>
          </p:cNvPr>
          <p:cNvGrpSpPr/>
          <p:nvPr/>
        </p:nvGrpSpPr>
        <p:grpSpPr>
          <a:xfrm>
            <a:off x="6070826" y="2064966"/>
            <a:ext cx="2022277" cy="4001462"/>
            <a:chOff x="5347629" y="2143177"/>
            <a:chExt cx="1850958" cy="4001462"/>
          </a:xfrm>
        </p:grpSpPr>
        <p:sp>
          <p:nvSpPr>
            <p:cNvPr id="12" name="Freeform: Shape 11">
              <a:extLst>
                <a:ext uri="{FF2B5EF4-FFF2-40B4-BE49-F238E27FC236}">
                  <a16:creationId xmlns:a16="http://schemas.microsoft.com/office/drawing/2014/main" id="{260127E8-DAC3-46D0-2783-D42BA0E90AB9}"/>
                </a:ext>
              </a:extLst>
            </p:cNvPr>
            <p:cNvSpPr/>
            <p:nvPr/>
          </p:nvSpPr>
          <p:spPr>
            <a:xfrm>
              <a:off x="5347630"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B9BD5">
                <a:hueOff val="-3379271"/>
                <a:satOff val="-8710"/>
                <a:lumOff val="-5883"/>
                <a:alphaOff val="0"/>
              </a:srgbClr>
            </a:solidFill>
            <a:ln w="15875" cap="flat" cmpd="sng" algn="ctr">
              <a:solidFill>
                <a:srgbClr val="5B9BD5">
                  <a:hueOff val="-3379271"/>
                  <a:satOff val="-8710"/>
                  <a:lumOff val="-5883"/>
                  <a:alphaOff val="0"/>
                </a:srgbClr>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Agency / Facility</a:t>
              </a:r>
            </a:p>
          </p:txBody>
        </p:sp>
        <p:sp>
          <p:nvSpPr>
            <p:cNvPr id="13" name="Freeform: Shape 12">
              <a:extLst>
                <a:ext uri="{FF2B5EF4-FFF2-40B4-BE49-F238E27FC236}">
                  <a16:creationId xmlns:a16="http://schemas.microsoft.com/office/drawing/2014/main" id="{1CB39F35-CB2E-BC72-E7C8-D3F14050523D}"/>
                </a:ext>
              </a:extLst>
            </p:cNvPr>
            <p:cNvSpPr/>
            <p:nvPr/>
          </p:nvSpPr>
          <p:spPr>
            <a:xfrm>
              <a:off x="5347629" y="2848572"/>
              <a:ext cx="1684369"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3369881"/>
                <a:satOff val="-11416"/>
                <a:lumOff val="-1464"/>
                <a:alphaOff val="0"/>
              </a:srgbClr>
            </a:solidFill>
            <a:ln w="15875" cap="flat" cmpd="sng" algn="ctr">
              <a:solidFill>
                <a:srgbClr val="5B9BD5">
                  <a:tint val="40000"/>
                  <a:alpha val="90000"/>
                  <a:hueOff val="-3369881"/>
                  <a:satOff val="-11416"/>
                  <a:lumOff val="-1464"/>
                  <a:alphaOff val="0"/>
                </a:srgbClr>
              </a:solidFill>
              <a:prstDash val="solid"/>
            </a:ln>
            <a:effectLst/>
          </p:spPr>
          <p:txBody>
            <a:bodyPr spcFirstLastPara="0" vert="horz" wrap="square" lIns="0" tIns="91440" rIns="140674" bIns="281350" numCol="1" spcCol="1270" anchor="t" anchorCtr="0">
              <a:noAutofit/>
            </a:bodyPr>
            <a:lstStyle/>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Agency greeter, guide and perform intake functions</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Partners in care coordination dyad – including ICC</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Gather client satisfaction with care data</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Gather info through focus groups, surveys, etc.</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Support follow up &amp; engagement</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Support engagement pre, during &amp; post OOH</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Perform ambulatory follow up functions</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Members of crisis response teams</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Support agency readiness to engage families</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Provide Workforce training</a:t>
              </a:r>
            </a:p>
            <a:p>
              <a:pPr marL="237744" indent="-137160">
                <a:lnSpc>
                  <a:spcPct val="90000"/>
                </a:lnSpc>
                <a:spcBef>
                  <a:spcPts val="400"/>
                </a:spcBef>
                <a:buFont typeface="Wingdings" panose="05000000000000000000" pitchFamily="2" charset="2"/>
                <a:buChar char="ü"/>
              </a:pPr>
              <a:r>
                <a:rPr lang="en-IN" sz="900" dirty="0">
                  <a:latin typeface="Segoe UI "/>
                  <a:ea typeface="Open Sans" panose="020B0606030504020204" pitchFamily="34" charset="0"/>
                  <a:cs typeface="Segoe UI Light" panose="020B0502040204020203" pitchFamily="34" charset="0"/>
                </a:rPr>
                <a:t>Serving on governance bodies &amp; ad hoc groups</a:t>
              </a:r>
            </a:p>
            <a:p>
              <a:pPr marL="237744" indent="-171450">
                <a:lnSpc>
                  <a:spcPct val="90000"/>
                </a:lnSpc>
                <a:spcBef>
                  <a:spcPts val="400"/>
                </a:spcBef>
                <a:buFont typeface="Wingdings" panose="05000000000000000000" pitchFamily="2" charset="2"/>
                <a:buChar char="ü"/>
              </a:pPr>
              <a:endParaRPr lang="en-US" sz="900" dirty="0">
                <a:solidFill>
                  <a:srgbClr val="000000"/>
                </a:solidFill>
              </a:endParaRPr>
            </a:p>
          </p:txBody>
        </p:sp>
      </p:grpSp>
      <p:grpSp>
        <p:nvGrpSpPr>
          <p:cNvPr id="26" name="Group 25">
            <a:extLst>
              <a:ext uri="{FF2B5EF4-FFF2-40B4-BE49-F238E27FC236}">
                <a16:creationId xmlns:a16="http://schemas.microsoft.com/office/drawing/2014/main" id="{45F242F8-0109-2BA7-4537-2485073D3C19}"/>
              </a:ext>
            </a:extLst>
          </p:cNvPr>
          <p:cNvGrpSpPr/>
          <p:nvPr/>
        </p:nvGrpSpPr>
        <p:grpSpPr>
          <a:xfrm>
            <a:off x="7966967" y="2061787"/>
            <a:ext cx="2022276" cy="4004641"/>
            <a:chOff x="7487084" y="2139998"/>
            <a:chExt cx="1850957" cy="4004641"/>
          </a:xfrm>
        </p:grpSpPr>
        <p:sp>
          <p:nvSpPr>
            <p:cNvPr id="14" name="Freeform: Shape 13">
              <a:extLst>
                <a:ext uri="{FF2B5EF4-FFF2-40B4-BE49-F238E27FC236}">
                  <a16:creationId xmlns:a16="http://schemas.microsoft.com/office/drawing/2014/main" id="{B0FB583F-00D7-C334-4CAA-D4C4DBBB3A2D}"/>
                </a:ext>
              </a:extLst>
            </p:cNvPr>
            <p:cNvSpPr/>
            <p:nvPr/>
          </p:nvSpPr>
          <p:spPr>
            <a:xfrm>
              <a:off x="7487084" y="2139998"/>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B9BD5">
                <a:hueOff val="-5068907"/>
                <a:satOff val="-13064"/>
                <a:lumOff val="-8824"/>
                <a:alphaOff val="0"/>
              </a:srgbClr>
            </a:solidFill>
            <a:ln w="15875" cap="flat" cmpd="sng" algn="ctr">
              <a:solidFill>
                <a:srgbClr val="5B9BD5">
                  <a:hueOff val="-5068907"/>
                  <a:satOff val="-13064"/>
                  <a:lumOff val="-8824"/>
                  <a:alphaOff val="0"/>
                </a:srgbClr>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Family</a:t>
              </a:r>
            </a:p>
          </p:txBody>
        </p:sp>
        <p:sp>
          <p:nvSpPr>
            <p:cNvPr id="15" name="Freeform: Shape 14">
              <a:extLst>
                <a:ext uri="{FF2B5EF4-FFF2-40B4-BE49-F238E27FC236}">
                  <a16:creationId xmlns:a16="http://schemas.microsoft.com/office/drawing/2014/main" id="{6087637F-3CE5-7A0D-9BD2-1F69D7C68592}"/>
                </a:ext>
              </a:extLst>
            </p:cNvPr>
            <p:cNvSpPr/>
            <p:nvPr/>
          </p:nvSpPr>
          <p:spPr>
            <a:xfrm>
              <a:off x="7487084" y="2848572"/>
              <a:ext cx="1684368" cy="3296067"/>
            </a:xfrm>
            <a:custGeom>
              <a:avLst/>
              <a:gdLst>
                <a:gd name="connsiteX0" fmla="*/ 0 w 1780656"/>
                <a:gd name="connsiteY0" fmla="*/ 0 h 2118324"/>
                <a:gd name="connsiteX1" fmla="*/ 1780656 w 1780656"/>
                <a:gd name="connsiteY1" fmla="*/ 0 h 2118324"/>
                <a:gd name="connsiteX2" fmla="*/ 1780656 w 1780656"/>
                <a:gd name="connsiteY2" fmla="*/ 2118324 h 2118324"/>
                <a:gd name="connsiteX3" fmla="*/ 0 w 1780656"/>
                <a:gd name="connsiteY3" fmla="*/ 2118324 h 2118324"/>
                <a:gd name="connsiteX4" fmla="*/ 0 w 1780656"/>
                <a:gd name="connsiteY4" fmla="*/ 0 h 211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118324">
                  <a:moveTo>
                    <a:pt x="0" y="0"/>
                  </a:moveTo>
                  <a:lnTo>
                    <a:pt x="1780656" y="0"/>
                  </a:lnTo>
                  <a:lnTo>
                    <a:pt x="1780656" y="2118324"/>
                  </a:lnTo>
                  <a:lnTo>
                    <a:pt x="0" y="2118324"/>
                  </a:lnTo>
                  <a:lnTo>
                    <a:pt x="0" y="0"/>
                  </a:lnTo>
                  <a:close/>
                </a:path>
              </a:pathLst>
            </a:custGeom>
            <a:solidFill>
              <a:srgbClr val="5B9BD5">
                <a:tint val="40000"/>
                <a:alpha val="90000"/>
                <a:hueOff val="-5054821"/>
                <a:satOff val="-17124"/>
                <a:lumOff val="-2196"/>
                <a:alphaOff val="0"/>
              </a:srgbClr>
            </a:solidFill>
            <a:ln w="15875" cap="flat" cmpd="sng" algn="ctr">
              <a:solidFill>
                <a:srgbClr val="5B9BD5">
                  <a:tint val="40000"/>
                  <a:alpha val="90000"/>
                  <a:hueOff val="-5054821"/>
                  <a:satOff val="-17124"/>
                  <a:lumOff val="-2196"/>
                  <a:alphaOff val="0"/>
                </a:srgbClr>
              </a:solidFill>
              <a:prstDash val="solid"/>
            </a:ln>
            <a:effectLst/>
          </p:spPr>
          <p:txBody>
            <a:bodyPr spcFirstLastPara="0" vert="horz" wrap="square" lIns="0" tIns="91440" rIns="140674" bIns="281350" numCol="1" spcCol="1270" anchor="t" anchorCtr="0">
              <a:noAutofit/>
            </a:bodyPr>
            <a:lstStyle/>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Preparation &amp; support for team meetings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Coordinate meetings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Linkage to housing, employment and other necessities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Information re insurance &amp; waiver applications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Skills development</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Educational &amp; social supports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Navigation through confusing systems/services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Share knowledge about child welfare, education and court processes</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Preparation &amp; support for policy work</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Leadership training</a:t>
              </a:r>
            </a:p>
            <a:p>
              <a:pPr marL="233362" marR="0" lvl="0" indent="-171450" algn="l" defTabSz="1218987"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Mentoring families</a:t>
              </a:r>
            </a:p>
          </p:txBody>
        </p:sp>
      </p:grpSp>
      <p:grpSp>
        <p:nvGrpSpPr>
          <p:cNvPr id="25" name="Group 24">
            <a:extLst>
              <a:ext uri="{FF2B5EF4-FFF2-40B4-BE49-F238E27FC236}">
                <a16:creationId xmlns:a16="http://schemas.microsoft.com/office/drawing/2014/main" id="{4DF69F9D-BB1C-E01A-D906-92C81D1616C5}"/>
              </a:ext>
            </a:extLst>
          </p:cNvPr>
          <p:cNvGrpSpPr/>
          <p:nvPr/>
        </p:nvGrpSpPr>
        <p:grpSpPr>
          <a:xfrm>
            <a:off x="9846870" y="2064966"/>
            <a:ext cx="1840270" cy="4001462"/>
            <a:chOff x="10012096" y="2143177"/>
            <a:chExt cx="1684370" cy="4001462"/>
          </a:xfrm>
        </p:grpSpPr>
        <p:sp>
          <p:nvSpPr>
            <p:cNvPr id="16" name="Freeform: Shape 15">
              <a:extLst>
                <a:ext uri="{FF2B5EF4-FFF2-40B4-BE49-F238E27FC236}">
                  <a16:creationId xmlns:a16="http://schemas.microsoft.com/office/drawing/2014/main" id="{50D7165B-359C-726A-E150-FC86E384ADEC}"/>
                </a:ext>
              </a:extLst>
            </p:cNvPr>
            <p:cNvSpPr/>
            <p:nvPr/>
          </p:nvSpPr>
          <p:spPr>
            <a:xfrm>
              <a:off x="10012096" y="2143177"/>
              <a:ext cx="1684370"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 name="connsiteX0" fmla="*/ 0 w 1780656"/>
                <a:gd name="connsiteY0" fmla="*/ 0 h 587029"/>
                <a:gd name="connsiteX1" fmla="*/ 1780656 w 1780656"/>
                <a:gd name="connsiteY1" fmla="*/ 0 h 587029"/>
                <a:gd name="connsiteX2" fmla="*/ 1780656 w 1780656"/>
                <a:gd name="connsiteY2" fmla="*/ 587029 h 587029"/>
                <a:gd name="connsiteX3" fmla="*/ 0 w 1780656"/>
                <a:gd name="connsiteY3" fmla="*/ 587029 h 587029"/>
                <a:gd name="connsiteX4" fmla="*/ 176109 w 1780656"/>
                <a:gd name="connsiteY4" fmla="*/ 293515 h 587029"/>
                <a:gd name="connsiteX5" fmla="*/ 0 w 1780656"/>
                <a:gd name="connsiteY5"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656" h="587029">
                  <a:moveTo>
                    <a:pt x="0" y="0"/>
                  </a:moveTo>
                  <a:lnTo>
                    <a:pt x="1780656" y="0"/>
                  </a:lnTo>
                  <a:lnTo>
                    <a:pt x="1780656" y="587029"/>
                  </a:lnTo>
                  <a:lnTo>
                    <a:pt x="0" y="587029"/>
                  </a:lnTo>
                  <a:lnTo>
                    <a:pt x="176109" y="293515"/>
                  </a:lnTo>
                  <a:lnTo>
                    <a:pt x="0" y="0"/>
                  </a:lnTo>
                  <a:close/>
                </a:path>
              </a:pathLst>
            </a:custGeom>
            <a:solidFill>
              <a:srgbClr val="5B9BD5">
                <a:hueOff val="-6758543"/>
                <a:satOff val="-17419"/>
                <a:lumOff val="-11765"/>
                <a:alphaOff val="0"/>
              </a:srgbClr>
            </a:solidFill>
            <a:ln w="15875" cap="flat" cmpd="sng" algn="ctr">
              <a:solidFill>
                <a:srgbClr val="5B9BD5">
                  <a:hueOff val="-6758543"/>
                  <a:satOff val="-17419"/>
                  <a:lumOff val="-11765"/>
                  <a:alphaOff val="0"/>
                </a:srgbClr>
              </a:solidFill>
              <a:prstDash val="solid"/>
            </a:ln>
            <a:effectLst/>
          </p:spPr>
          <p:txBody>
            <a:bodyPr spcFirstLastPara="0" vert="horz" wrap="square" lIns="182832" tIns="72463" rIns="9141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Child / Youth</a:t>
              </a:r>
            </a:p>
          </p:txBody>
        </p:sp>
        <p:sp>
          <p:nvSpPr>
            <p:cNvPr id="17" name="Freeform: Shape 16">
              <a:extLst>
                <a:ext uri="{FF2B5EF4-FFF2-40B4-BE49-F238E27FC236}">
                  <a16:creationId xmlns:a16="http://schemas.microsoft.com/office/drawing/2014/main" id="{9C7831F3-BA2A-5699-C054-6FCC362EC5CF}"/>
                </a:ext>
              </a:extLst>
            </p:cNvPr>
            <p:cNvSpPr/>
            <p:nvPr/>
          </p:nvSpPr>
          <p:spPr>
            <a:xfrm>
              <a:off x="10012096" y="2848575"/>
              <a:ext cx="1684370" cy="3296064"/>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5B9BD5">
                <a:tint val="40000"/>
                <a:alpha val="90000"/>
                <a:hueOff val="-6739762"/>
                <a:satOff val="-22832"/>
                <a:lumOff val="-2928"/>
                <a:alphaOff val="0"/>
              </a:srgbClr>
            </a:solidFill>
            <a:ln w="15875" cap="flat" cmpd="sng" algn="ctr">
              <a:solidFill>
                <a:srgbClr val="5B9BD5">
                  <a:tint val="40000"/>
                  <a:alpha val="90000"/>
                  <a:hueOff val="-6739762"/>
                  <a:satOff val="-22832"/>
                  <a:lumOff val="-2928"/>
                  <a:alphaOff val="0"/>
                </a:srgbClr>
              </a:solidFill>
              <a:prstDash val="solid"/>
            </a:ln>
            <a:effectLst/>
          </p:spPr>
          <p:txBody>
            <a:bodyPr spcFirstLastPara="0" vert="horz" wrap="square" lIns="0" tIns="91440" rIns="45720" bIns="281350" numCol="1" spcCol="1270" anchor="t" anchorCtr="0">
              <a:noAutofit/>
            </a:bodyPr>
            <a:lstStyle/>
            <a:p>
              <a:pPr marL="182880" indent="-137160">
                <a:lnSpc>
                  <a:spcPct val="90000"/>
                </a:lnSpc>
                <a:spcBef>
                  <a:spcPts val="400"/>
                </a:spcBef>
                <a:buFont typeface="Wingdings" panose="05000000000000000000" pitchFamily="2" charset="2"/>
                <a:buChar char="ü"/>
              </a:pPr>
              <a:r>
                <a:rPr lang="en-US" sz="900" dirty="0">
                  <a:solidFill>
                    <a:srgbClr val="000000"/>
                  </a:solidFill>
                </a:rPr>
                <a:t>Participate on planning teams</a:t>
              </a:r>
            </a:p>
            <a:p>
              <a:pPr marL="182880" indent="-137160">
                <a:lnSpc>
                  <a:spcPct val="90000"/>
                </a:lnSpc>
                <a:spcBef>
                  <a:spcPts val="400"/>
                </a:spcBef>
                <a:buFont typeface="Wingdings" panose="05000000000000000000" pitchFamily="2" charset="2"/>
                <a:buChar char="ü"/>
              </a:pPr>
              <a:r>
                <a:rPr lang="en-US" sz="900" dirty="0">
                  <a:solidFill>
                    <a:srgbClr val="000000"/>
                  </a:solidFill>
                </a:rPr>
                <a:t>Establish connection to community resources</a:t>
              </a:r>
            </a:p>
            <a:p>
              <a:pPr marL="182880" indent="-137160">
                <a:lnSpc>
                  <a:spcPct val="90000"/>
                </a:lnSpc>
                <a:spcBef>
                  <a:spcPts val="400"/>
                </a:spcBef>
                <a:buFont typeface="Wingdings" panose="05000000000000000000" pitchFamily="2" charset="2"/>
                <a:buChar char="ü"/>
              </a:pPr>
              <a:r>
                <a:rPr lang="en-US" sz="900" dirty="0">
                  <a:solidFill>
                    <a:srgbClr val="000000"/>
                  </a:solidFill>
                </a:rPr>
                <a:t>Link youth &amp; families to skill  &amp;  resiliency building activities </a:t>
              </a:r>
            </a:p>
            <a:p>
              <a:pPr marL="182880" indent="-137160">
                <a:lnSpc>
                  <a:spcPct val="90000"/>
                </a:lnSpc>
                <a:spcBef>
                  <a:spcPts val="400"/>
                </a:spcBef>
                <a:buFont typeface="Wingdings" panose="05000000000000000000" pitchFamily="2" charset="2"/>
                <a:buChar char="ü"/>
              </a:pPr>
              <a:r>
                <a:rPr lang="en-US" sz="900" dirty="0">
                  <a:solidFill>
                    <a:srgbClr val="000000"/>
                  </a:solidFill>
                </a:rPr>
                <a:t>Identify or offer opportunities for social connections</a:t>
              </a:r>
            </a:p>
            <a:p>
              <a:pPr marL="182880" indent="-137160">
                <a:lnSpc>
                  <a:spcPct val="90000"/>
                </a:lnSpc>
                <a:spcBef>
                  <a:spcPts val="400"/>
                </a:spcBef>
                <a:buFont typeface="Wingdings" panose="05000000000000000000" pitchFamily="2" charset="2"/>
                <a:buChar char="ü"/>
              </a:pPr>
              <a:r>
                <a:rPr lang="en-US" sz="900" dirty="0">
                  <a:solidFill>
                    <a:srgbClr val="000000"/>
                  </a:solidFill>
                </a:rPr>
                <a:t>Support the development </a:t>
              </a:r>
              <a:br>
                <a:rPr lang="en-US" sz="900" dirty="0">
                  <a:solidFill>
                    <a:srgbClr val="000000"/>
                  </a:solidFill>
                </a:rPr>
              </a:br>
              <a:r>
                <a:rPr lang="en-US" sz="900" dirty="0">
                  <a:solidFill>
                    <a:srgbClr val="000000"/>
                  </a:solidFill>
                </a:rPr>
                <a:t>of life skills</a:t>
              </a:r>
            </a:p>
            <a:p>
              <a:pPr marL="182880" indent="-137160">
                <a:lnSpc>
                  <a:spcPct val="90000"/>
                </a:lnSpc>
                <a:spcBef>
                  <a:spcPts val="400"/>
                </a:spcBef>
                <a:buFont typeface="Wingdings" panose="05000000000000000000" pitchFamily="2" charset="2"/>
                <a:buChar char="ü"/>
              </a:pPr>
              <a:r>
                <a:rPr lang="en-US" sz="900" dirty="0">
                  <a:solidFill>
                    <a:srgbClr val="000000"/>
                  </a:solidFill>
                </a:rPr>
                <a:t>Develop community resources for specific needs</a:t>
              </a:r>
            </a:p>
            <a:p>
              <a:pPr marL="182880" indent="-137160">
                <a:lnSpc>
                  <a:spcPct val="90000"/>
                </a:lnSpc>
                <a:spcBef>
                  <a:spcPts val="400"/>
                </a:spcBef>
                <a:buFont typeface="Wingdings" panose="05000000000000000000" pitchFamily="2" charset="2"/>
                <a:buChar char="ü"/>
              </a:pPr>
              <a:endParaRPr lang="en-US" sz="900" dirty="0">
                <a:solidFill>
                  <a:srgbClr val="000000"/>
                </a:solidFill>
              </a:endParaRPr>
            </a:p>
          </p:txBody>
        </p:sp>
      </p:grpSp>
      <p:grpSp>
        <p:nvGrpSpPr>
          <p:cNvPr id="29" name="Group 28">
            <a:extLst>
              <a:ext uri="{FF2B5EF4-FFF2-40B4-BE49-F238E27FC236}">
                <a16:creationId xmlns:a16="http://schemas.microsoft.com/office/drawing/2014/main" id="{BEFBAA7D-BC64-60EA-A163-EBA0852B0E1C}"/>
              </a:ext>
            </a:extLst>
          </p:cNvPr>
          <p:cNvGrpSpPr/>
          <p:nvPr/>
        </p:nvGrpSpPr>
        <p:grpSpPr>
          <a:xfrm>
            <a:off x="2278545" y="2064966"/>
            <a:ext cx="2022277" cy="4001464"/>
            <a:chOff x="1113622" y="2143177"/>
            <a:chExt cx="1850958" cy="4001464"/>
          </a:xfrm>
        </p:grpSpPr>
        <p:sp>
          <p:nvSpPr>
            <p:cNvPr id="23" name="Freeform: Shape 22">
              <a:extLst>
                <a:ext uri="{FF2B5EF4-FFF2-40B4-BE49-F238E27FC236}">
                  <a16:creationId xmlns:a16="http://schemas.microsoft.com/office/drawing/2014/main" id="{84E6879B-2E71-89E9-BEFB-9EE35FA0B439}"/>
                </a:ext>
              </a:extLst>
            </p:cNvPr>
            <p:cNvSpPr/>
            <p:nvPr/>
          </p:nvSpPr>
          <p:spPr>
            <a:xfrm>
              <a:off x="1113623" y="2143177"/>
              <a:ext cx="1850957" cy="674181"/>
            </a:xfrm>
            <a:custGeom>
              <a:avLst/>
              <a:gdLst>
                <a:gd name="connsiteX0" fmla="*/ 0 w 1956765"/>
                <a:gd name="connsiteY0" fmla="*/ 0 h 587029"/>
                <a:gd name="connsiteX1" fmla="*/ 1780656 w 1956765"/>
                <a:gd name="connsiteY1" fmla="*/ 0 h 587029"/>
                <a:gd name="connsiteX2" fmla="*/ 1956765 w 1956765"/>
                <a:gd name="connsiteY2" fmla="*/ 293515 h 587029"/>
                <a:gd name="connsiteX3" fmla="*/ 1780656 w 1956765"/>
                <a:gd name="connsiteY3" fmla="*/ 587029 h 587029"/>
                <a:gd name="connsiteX4" fmla="*/ 0 w 1956765"/>
                <a:gd name="connsiteY4" fmla="*/ 587029 h 587029"/>
                <a:gd name="connsiteX5" fmla="*/ 176109 w 1956765"/>
                <a:gd name="connsiteY5" fmla="*/ 293515 h 587029"/>
                <a:gd name="connsiteX6" fmla="*/ 0 w 1956765"/>
                <a:gd name="connsiteY6" fmla="*/ 0 h 58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65" h="587029">
                  <a:moveTo>
                    <a:pt x="0" y="0"/>
                  </a:moveTo>
                  <a:lnTo>
                    <a:pt x="1780656" y="0"/>
                  </a:lnTo>
                  <a:lnTo>
                    <a:pt x="1956765" y="293515"/>
                  </a:lnTo>
                  <a:lnTo>
                    <a:pt x="1780656" y="587029"/>
                  </a:lnTo>
                  <a:lnTo>
                    <a:pt x="0" y="587029"/>
                  </a:lnTo>
                  <a:lnTo>
                    <a:pt x="176109" y="293515"/>
                  </a:lnTo>
                  <a:lnTo>
                    <a:pt x="0" y="0"/>
                  </a:lnTo>
                  <a:close/>
                </a:path>
              </a:pathLst>
            </a:custGeom>
            <a:solidFill>
              <a:srgbClr val="57A7CB"/>
            </a:solidFill>
            <a:ln w="15875" cap="flat" cmpd="sng" algn="ctr">
              <a:solidFill>
                <a:srgbClr val="57A7CB"/>
              </a:solidFill>
              <a:prstDash val="solid"/>
            </a:ln>
            <a:effectLst/>
          </p:spPr>
          <p:txBody>
            <a:bodyPr spcFirstLastPara="0" vert="horz" wrap="square" lIns="248526" tIns="72463" rIns="248526" bIns="72463" numCol="1" spcCol="1270" anchor="ctr" anchorCtr="0">
              <a:noAutofit/>
            </a:bodyPr>
            <a:lstStyle/>
            <a:p>
              <a:pPr algn="ctr" defTabSz="710987">
                <a:lnSpc>
                  <a:spcPct val="90000"/>
                </a:lnSpc>
                <a:spcBef>
                  <a:spcPct val="0"/>
                </a:spcBef>
                <a:spcAft>
                  <a:spcPct val="35000"/>
                </a:spcAft>
                <a:defRPr/>
              </a:pPr>
              <a:r>
                <a:rPr lang="en-US" sz="1400" b="1" kern="0" dirty="0">
                  <a:solidFill>
                    <a:prstClr val="white"/>
                  </a:solidFill>
                  <a:latin typeface="+mj-lt"/>
                </a:rPr>
                <a:t>Community</a:t>
              </a:r>
            </a:p>
          </p:txBody>
        </p:sp>
        <p:sp>
          <p:nvSpPr>
            <p:cNvPr id="24" name="Freeform: Shape 23">
              <a:extLst>
                <a:ext uri="{FF2B5EF4-FFF2-40B4-BE49-F238E27FC236}">
                  <a16:creationId xmlns:a16="http://schemas.microsoft.com/office/drawing/2014/main" id="{F75833B8-0392-C398-87F9-FAA3665BE2D3}"/>
                </a:ext>
              </a:extLst>
            </p:cNvPr>
            <p:cNvSpPr/>
            <p:nvPr/>
          </p:nvSpPr>
          <p:spPr>
            <a:xfrm>
              <a:off x="1113622" y="2848574"/>
              <a:ext cx="1684369" cy="3296067"/>
            </a:xfrm>
            <a:custGeom>
              <a:avLst/>
              <a:gdLst>
                <a:gd name="connsiteX0" fmla="*/ 0 w 1780656"/>
                <a:gd name="connsiteY0" fmla="*/ 0 h 2047533"/>
                <a:gd name="connsiteX1" fmla="*/ 1780656 w 1780656"/>
                <a:gd name="connsiteY1" fmla="*/ 0 h 2047533"/>
                <a:gd name="connsiteX2" fmla="*/ 1780656 w 1780656"/>
                <a:gd name="connsiteY2" fmla="*/ 2047533 h 2047533"/>
                <a:gd name="connsiteX3" fmla="*/ 0 w 1780656"/>
                <a:gd name="connsiteY3" fmla="*/ 2047533 h 2047533"/>
                <a:gd name="connsiteX4" fmla="*/ 0 w 1780656"/>
                <a:gd name="connsiteY4" fmla="*/ 0 h 204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6" h="2047533">
                  <a:moveTo>
                    <a:pt x="0" y="0"/>
                  </a:moveTo>
                  <a:lnTo>
                    <a:pt x="1780656" y="0"/>
                  </a:lnTo>
                  <a:lnTo>
                    <a:pt x="1780656" y="2047533"/>
                  </a:lnTo>
                  <a:lnTo>
                    <a:pt x="0" y="2047533"/>
                  </a:lnTo>
                  <a:lnTo>
                    <a:pt x="0" y="0"/>
                  </a:lnTo>
                  <a:close/>
                </a:path>
              </a:pathLst>
            </a:custGeom>
            <a:solidFill>
              <a:srgbClr val="C8E2EE">
                <a:alpha val="89804"/>
              </a:srgbClr>
            </a:solidFill>
            <a:ln w="15875" cap="flat" cmpd="sng" algn="ctr">
              <a:solidFill>
                <a:srgbClr val="5B9BD5">
                  <a:tint val="40000"/>
                  <a:alpha val="90000"/>
                  <a:hueOff val="-1684941"/>
                  <a:satOff val="-5708"/>
                  <a:lumOff val="-732"/>
                  <a:alphaOff val="0"/>
                </a:srgbClr>
              </a:solidFill>
              <a:prstDash val="solid"/>
            </a:ln>
            <a:effectLst/>
          </p:spPr>
          <p:txBody>
            <a:bodyPr spcFirstLastPara="0" vert="horz" wrap="square" lIns="0" tIns="91440" rIns="140674" bIns="281350" numCol="1" spcCol="1270" anchor="t" anchorCtr="0">
              <a:noAutofit/>
            </a:bodyPr>
            <a:lstStyle/>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Link others to community resources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Coordinate community &amp; cultural discovery events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Engage the community in mental health events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Resource development</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Welcome back to community</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noProof="0" dirty="0">
                  <a:ln>
                    <a:noFill/>
                  </a:ln>
                  <a:solidFill>
                    <a:srgbClr val="000000"/>
                  </a:solidFill>
                  <a:effectLst/>
                  <a:uLnTx/>
                  <a:uFillTx/>
                  <a:latin typeface="Arial"/>
                  <a:ea typeface="+mn-ea"/>
                  <a:cs typeface="+mn-cs"/>
                </a:rPr>
                <a:t>Impact community culture and biases</a:t>
              </a: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r>
                <a:rPr lang="en-US" sz="900" dirty="0">
                  <a:solidFill>
                    <a:srgbClr val="000000"/>
                  </a:solidFill>
                  <a:latin typeface="Arial"/>
                </a:rPr>
                <a:t>Families as researchers</a:t>
              </a:r>
              <a:endParaRPr kumimoji="0" lang="en-US" sz="900" b="0" i="0" u="none" strike="noStrike" kern="1200" cap="none" spc="0" normalizeH="0" noProof="0" dirty="0">
                <a:ln>
                  <a:noFill/>
                </a:ln>
                <a:solidFill>
                  <a:srgbClr val="000000"/>
                </a:solidFill>
                <a:effectLst/>
                <a:uLnTx/>
                <a:uFillTx/>
                <a:latin typeface="Arial"/>
                <a:ea typeface="+mn-ea"/>
                <a:cs typeface="+mn-cs"/>
              </a:endParaRPr>
            </a:p>
            <a:p>
              <a:pPr marL="182880" marR="0" lvl="0" indent="-137160" algn="l" defTabSz="914400" rtl="0" eaLnBrk="1" fontAlgn="auto" latinLnBrk="0" hangingPunct="1">
                <a:lnSpc>
                  <a:spcPct val="90000"/>
                </a:lnSpc>
                <a:spcBef>
                  <a:spcPts val="400"/>
                </a:spcBef>
                <a:spcAft>
                  <a:spcPts val="0"/>
                </a:spcAft>
                <a:buClrTx/>
                <a:buSzTx/>
                <a:buFont typeface="Wingdings" panose="05000000000000000000" pitchFamily="2" charset="2"/>
                <a:buChar char="ü"/>
                <a:tabLst/>
                <a:defRPr/>
              </a:pPr>
              <a:endParaRPr kumimoji="0" lang="en-US" sz="900" b="0" i="0" u="none" strike="noStrike" kern="1200" cap="none" spc="0" normalizeH="0" noProof="0" dirty="0">
                <a:ln>
                  <a:noFill/>
                </a:ln>
                <a:solidFill>
                  <a:srgbClr val="000000"/>
                </a:solidFill>
                <a:effectLst/>
                <a:uLnTx/>
                <a:uFillTx/>
                <a:latin typeface="Arial"/>
                <a:ea typeface="+mn-ea"/>
                <a:cs typeface="+mn-cs"/>
              </a:endParaRPr>
            </a:p>
          </p:txBody>
        </p:sp>
      </p:grpSp>
      <p:pic>
        <p:nvPicPr>
          <p:cNvPr id="31" name="Picture 30">
            <a:extLst>
              <a:ext uri="{FF2B5EF4-FFF2-40B4-BE49-F238E27FC236}">
                <a16:creationId xmlns:a16="http://schemas.microsoft.com/office/drawing/2014/main" id="{07550F88-326E-29A6-7968-089A48B5F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0137" y="6486909"/>
            <a:ext cx="978812" cy="254006"/>
          </a:xfrm>
          <a:prstGeom prst="rect">
            <a:avLst/>
          </a:prstGeom>
        </p:spPr>
      </p:pic>
      <p:sp>
        <p:nvSpPr>
          <p:cNvPr id="32" name="TextBox 31">
            <a:extLst>
              <a:ext uri="{FF2B5EF4-FFF2-40B4-BE49-F238E27FC236}">
                <a16:creationId xmlns:a16="http://schemas.microsoft.com/office/drawing/2014/main" id="{BBA243DC-1C10-8128-6027-8C9B020CCB4A}"/>
              </a:ext>
            </a:extLst>
          </p:cNvPr>
          <p:cNvSpPr txBox="1"/>
          <p:nvPr/>
        </p:nvSpPr>
        <p:spPr>
          <a:xfrm>
            <a:off x="7713793" y="6496188"/>
            <a:ext cx="3082921" cy="215444"/>
          </a:xfrm>
          <a:prstGeom prst="rect">
            <a:avLst/>
          </a:prstGeom>
          <a:noFill/>
        </p:spPr>
        <p:txBody>
          <a:bodyPr wrap="square" rtlCol="0">
            <a:spAutoFit/>
          </a:bodyPr>
          <a:lstStyle/>
          <a:p>
            <a:pPr algn="r"/>
            <a:r>
              <a:rPr lang="en-US" sz="800" b="1" i="1" dirty="0">
                <a:latin typeface="+mj-lt"/>
              </a:rPr>
              <a:t>Compiled by Pat Hunt, 2022</a:t>
            </a:r>
          </a:p>
        </p:txBody>
      </p:sp>
      <p:sp>
        <p:nvSpPr>
          <p:cNvPr id="2" name="Slide Number Placeholder 1">
            <a:extLst>
              <a:ext uri="{FF2B5EF4-FFF2-40B4-BE49-F238E27FC236}">
                <a16:creationId xmlns:a16="http://schemas.microsoft.com/office/drawing/2014/main" id="{DF5BE3DA-5676-9360-C833-181505842D25}"/>
              </a:ext>
            </a:extLst>
          </p:cNvPr>
          <p:cNvSpPr>
            <a:spLocks noGrp="1"/>
          </p:cNvSpPr>
          <p:nvPr>
            <p:ph type="sldNum" sz="quarter" idx="4"/>
          </p:nvPr>
        </p:nvSpPr>
        <p:spPr/>
        <p:txBody>
          <a:bodyPr/>
          <a:lstStyle/>
          <a:p>
            <a:fld id="{02821913-697F-40F7-88AF-FB7D2903BEAB}" type="slidenum">
              <a:rPr lang="en-US" smtClean="0"/>
              <a:pPr/>
              <a:t>6</a:t>
            </a:fld>
            <a:endParaRPr lang="en-US" dirty="0"/>
          </a:p>
        </p:txBody>
      </p:sp>
    </p:spTree>
    <p:extLst>
      <p:ext uri="{BB962C8B-B14F-4D97-AF65-F5344CB8AC3E}">
        <p14:creationId xmlns:p14="http://schemas.microsoft.com/office/powerpoint/2010/main" val="36401550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0-#ppt_w/2"/>
                                          </p:val>
                                        </p:tav>
                                        <p:tav tm="100000">
                                          <p:val>
                                            <p:strVal val="#ppt_x"/>
                                          </p:val>
                                        </p:tav>
                                      </p:tavLst>
                                    </p:anim>
                                    <p:anim calcmode="lin" valueType="num">
                                      <p:cBhvr additive="base">
                                        <p:cTn id="13" dur="10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0-#ppt_w/2"/>
                                          </p:val>
                                        </p:tav>
                                        <p:tav tm="100000">
                                          <p:val>
                                            <p:strVal val="#ppt_x"/>
                                          </p:val>
                                        </p:tav>
                                      </p:tavLst>
                                    </p:anim>
                                    <p:anim calcmode="lin" valueType="num">
                                      <p:cBhvr additive="base">
                                        <p:cTn id="18" dur="1000" fill="hold"/>
                                        <p:tgtEl>
                                          <p:spTgt spid="2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0-#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1000" fill="hold"/>
                                        <p:tgtEl>
                                          <p:spTgt spid="25"/>
                                        </p:tgtEl>
                                        <p:attrNameLst>
                                          <p:attrName>ppt_x</p:attrName>
                                        </p:attrNameLst>
                                      </p:cBhvr>
                                      <p:tavLst>
                                        <p:tav tm="0">
                                          <p:val>
                                            <p:strVal val="0-#ppt_w/2"/>
                                          </p:val>
                                        </p:tav>
                                        <p:tav tm="100000">
                                          <p:val>
                                            <p:strVal val="#ppt_x"/>
                                          </p:val>
                                        </p:tav>
                                      </p:tavLst>
                                    </p:anim>
                                    <p:anim calcmode="lin" valueType="num">
                                      <p:cBhvr additive="base">
                                        <p:cTn id="33"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B329-594D-DF15-3F07-0C86597DD895}"/>
            </a:ext>
          </a:extLst>
        </p:cNvPr>
        <p:cNvGrpSpPr/>
        <p:nvPr/>
      </p:nvGrpSpPr>
      <p:grpSpPr>
        <a:xfrm>
          <a:off x="0" y="0"/>
          <a:ext cx="0" cy="0"/>
          <a:chOff x="0" y="0"/>
          <a:chExt cx="0" cy="0"/>
        </a:xfrm>
      </p:grpSpPr>
      <p:pic>
        <p:nvPicPr>
          <p:cNvPr id="20" name="Picture Placeholder 5">
            <a:extLst>
              <a:ext uri="{FF2B5EF4-FFF2-40B4-BE49-F238E27FC236}">
                <a16:creationId xmlns:a16="http://schemas.microsoft.com/office/drawing/2014/main" id="{C785592F-ED96-F7E7-2CC3-4487816037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21" t="1885" r="10611" b="-197"/>
          <a:stretch/>
        </p:blipFill>
        <p:spPr>
          <a:xfrm>
            <a:off x="709543" y="2337721"/>
            <a:ext cx="3539374" cy="3299238"/>
          </a:xfrm>
          <a:prstGeom prst="rect">
            <a:avLst/>
          </a:prstGeom>
        </p:spPr>
      </p:pic>
      <p:pic>
        <p:nvPicPr>
          <p:cNvPr id="21" name="Picture Placeholder 11">
            <a:extLst>
              <a:ext uri="{FF2B5EF4-FFF2-40B4-BE49-F238E27FC236}">
                <a16:creationId xmlns:a16="http://schemas.microsoft.com/office/drawing/2014/main" id="{0D7EDC4C-43A3-0243-1B42-84487FC59857}"/>
              </a:ext>
            </a:extLst>
          </p:cNvPr>
          <p:cNvPicPr>
            <a:picLocks noChangeAspect="1"/>
          </p:cNvPicPr>
          <p:nvPr/>
        </p:nvPicPr>
        <p:blipFill>
          <a:blip r:embed="rId3" cstate="print">
            <a:extLst>
              <a:ext uri="{28A0092B-C50C-407E-A947-70E740481C1C}">
                <a14:useLocalDpi xmlns:a14="http://schemas.microsoft.com/office/drawing/2010/main" val="0"/>
              </a:ext>
            </a:extLst>
          </a:blip>
          <a:srcRect l="18084" t="4426" r="11921" b="4426"/>
          <a:stretch/>
        </p:blipFill>
        <p:spPr>
          <a:xfrm>
            <a:off x="4324725" y="2337720"/>
            <a:ext cx="3539372" cy="3299238"/>
          </a:xfrm>
          <a:prstGeom prst="rect">
            <a:avLst/>
          </a:prstGeom>
        </p:spPr>
      </p:pic>
      <p:pic>
        <p:nvPicPr>
          <p:cNvPr id="23" name="Picture 22" descr="A group of people working on a project&#10;&#10;Description automatically generated">
            <a:extLst>
              <a:ext uri="{FF2B5EF4-FFF2-40B4-BE49-F238E27FC236}">
                <a16:creationId xmlns:a16="http://schemas.microsoft.com/office/drawing/2014/main" id="{D37CC8A8-0062-802D-EC3F-1B6FD402BC63}"/>
              </a:ext>
            </a:extLst>
          </p:cNvPr>
          <p:cNvPicPr>
            <a:picLocks noChangeAspect="1"/>
          </p:cNvPicPr>
          <p:nvPr/>
        </p:nvPicPr>
        <p:blipFill>
          <a:blip r:embed="rId4" cstate="print">
            <a:extLst>
              <a:ext uri="{28A0092B-C50C-407E-A947-70E740481C1C}">
                <a14:useLocalDpi xmlns:a14="http://schemas.microsoft.com/office/drawing/2010/main" val="0"/>
              </a:ext>
            </a:extLst>
          </a:blip>
          <a:srcRect l="14934" r="14934" b="2462"/>
          <a:stretch/>
        </p:blipFill>
        <p:spPr>
          <a:xfrm>
            <a:off x="7925563" y="2337720"/>
            <a:ext cx="3553716" cy="3299239"/>
          </a:xfrm>
          <a:prstGeom prst="rect">
            <a:avLst/>
          </a:prstGeom>
        </p:spPr>
      </p:pic>
      <p:sp>
        <p:nvSpPr>
          <p:cNvPr id="3" name="Slide Number Placeholder 2">
            <a:extLst>
              <a:ext uri="{FF2B5EF4-FFF2-40B4-BE49-F238E27FC236}">
                <a16:creationId xmlns:a16="http://schemas.microsoft.com/office/drawing/2014/main" id="{9E527004-3219-A638-402E-AF6618C42060}"/>
              </a:ext>
            </a:extLst>
          </p:cNvPr>
          <p:cNvSpPr>
            <a:spLocks noGrp="1"/>
          </p:cNvSpPr>
          <p:nvPr>
            <p:ph type="sldNum" sz="quarter" idx="4"/>
          </p:nvPr>
        </p:nvSpPr>
        <p:spPr/>
        <p:txBody>
          <a:bodyPr/>
          <a:lstStyle/>
          <a:p>
            <a:fld id="{02821913-697F-40F7-88AF-FB7D2903BEAB}" type="slidenum">
              <a:rPr lang="en-US" smtClean="0"/>
              <a:pPr/>
              <a:t>7</a:t>
            </a:fld>
            <a:endParaRPr lang="en-US" dirty="0"/>
          </a:p>
        </p:txBody>
      </p:sp>
      <p:sp>
        <p:nvSpPr>
          <p:cNvPr id="4" name="Text Placeholder 5">
            <a:extLst>
              <a:ext uri="{FF2B5EF4-FFF2-40B4-BE49-F238E27FC236}">
                <a16:creationId xmlns:a16="http://schemas.microsoft.com/office/drawing/2014/main" id="{B35A692D-C641-8FCD-C342-D8AA42DA2E1D}"/>
              </a:ext>
            </a:extLst>
          </p:cNvPr>
          <p:cNvSpPr txBox="1">
            <a:spLocks/>
          </p:cNvSpPr>
          <p:nvPr/>
        </p:nvSpPr>
        <p:spPr>
          <a:xfrm>
            <a:off x="603999" y="767146"/>
            <a:ext cx="7199397" cy="354013"/>
          </a:xfrm>
          <a:prstGeom prst="rect">
            <a:avLst/>
          </a:prstGeom>
        </p:spPr>
        <p:txBody>
          <a:bodyPr>
            <a:normAutofit fontScale="92500" lnSpcReduction="20000"/>
          </a:bodyPr>
          <a:lstStyle>
            <a:lvl1pPr marL="0" indent="0" algn="l" defTabSz="914126" rtl="0" eaLnBrk="1" latinLnBrk="0" hangingPunct="1">
              <a:lnSpc>
                <a:spcPct val="90000"/>
              </a:lnSpc>
              <a:spcBef>
                <a:spcPts val="1000"/>
              </a:spcBef>
              <a:buFontTx/>
              <a:buNone/>
              <a:defRPr sz="2399"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650" indent="-228531" algn="l" defTabSz="914126" rtl="0" eaLnBrk="1" latinLnBrk="0" hangingPunct="1">
              <a:lnSpc>
                <a:spcPct val="90000"/>
              </a:lnSpc>
              <a:spcBef>
                <a:spcPts val="500"/>
              </a:spcBef>
              <a:buFont typeface="Arial" panose="020B0604020202020204" pitchFamily="34" charset="0"/>
              <a:buChar char="•"/>
              <a:defRPr sz="2199"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39888"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126"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36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dirty="0">
                <a:solidFill>
                  <a:srgbClr val="8E8E8E"/>
                </a:solidFill>
              </a:rPr>
              <a:t>How can we do it?</a:t>
            </a:r>
          </a:p>
        </p:txBody>
      </p:sp>
      <p:sp>
        <p:nvSpPr>
          <p:cNvPr id="5" name="Title 2">
            <a:extLst>
              <a:ext uri="{FF2B5EF4-FFF2-40B4-BE49-F238E27FC236}">
                <a16:creationId xmlns:a16="http://schemas.microsoft.com/office/drawing/2014/main" id="{2389BE71-AB32-63F8-5CB2-1BB58F72D8F4}"/>
              </a:ext>
            </a:extLst>
          </p:cNvPr>
          <p:cNvSpPr>
            <a:spLocks noGrp="1"/>
          </p:cNvSpPr>
          <p:nvPr>
            <p:ph type="title"/>
          </p:nvPr>
        </p:nvSpPr>
        <p:spPr>
          <a:xfrm>
            <a:off x="604000" y="371091"/>
            <a:ext cx="10344177" cy="355078"/>
          </a:xfrm>
        </p:spPr>
        <p:txBody>
          <a:bodyPr/>
          <a:lstStyle/>
          <a:p>
            <a:r>
              <a:rPr lang="en-US" dirty="0"/>
              <a:t>Strategies for Engaging Families in Three Areas</a:t>
            </a:r>
          </a:p>
        </p:txBody>
      </p:sp>
      <p:grpSp>
        <p:nvGrpSpPr>
          <p:cNvPr id="26" name="Group 25">
            <a:extLst>
              <a:ext uri="{FF2B5EF4-FFF2-40B4-BE49-F238E27FC236}">
                <a16:creationId xmlns:a16="http://schemas.microsoft.com/office/drawing/2014/main" id="{1985DEA7-9886-4F7D-EAF6-BA7D7F30FE9D}"/>
              </a:ext>
            </a:extLst>
          </p:cNvPr>
          <p:cNvGrpSpPr/>
          <p:nvPr/>
        </p:nvGrpSpPr>
        <p:grpSpPr>
          <a:xfrm>
            <a:off x="709543" y="2337721"/>
            <a:ext cx="3553716" cy="3299239"/>
            <a:chOff x="709543" y="1484794"/>
            <a:chExt cx="3553716" cy="3299239"/>
          </a:xfrm>
        </p:grpSpPr>
        <p:sp>
          <p:nvSpPr>
            <p:cNvPr id="11" name="Google Shape;418;p34">
              <a:extLst>
                <a:ext uri="{FF2B5EF4-FFF2-40B4-BE49-F238E27FC236}">
                  <a16:creationId xmlns:a16="http://schemas.microsoft.com/office/drawing/2014/main" id="{E6B0CACC-89DA-4AA9-830F-8216EF75F751}"/>
                </a:ext>
              </a:extLst>
            </p:cNvPr>
            <p:cNvSpPr txBox="1">
              <a:spLocks/>
            </p:cNvSpPr>
            <p:nvPr/>
          </p:nvSpPr>
          <p:spPr>
            <a:xfrm>
              <a:off x="709544" y="1484794"/>
              <a:ext cx="3553715" cy="3299239"/>
            </a:xfrm>
            <a:prstGeom prst="rect">
              <a:avLst/>
            </a:prstGeom>
            <a:solidFill>
              <a:srgbClr val="5B9BD5">
                <a:alpha val="79000"/>
              </a:srgbClr>
            </a:solidFill>
            <a:ln w="38100" cap="flat" cmpd="sng">
              <a:noFill/>
              <a:prstDash val="solid"/>
              <a:round/>
              <a:headEnd type="none" w="sm" len="sm"/>
              <a:tailEnd type="none" w="sm" len="sm"/>
            </a:ln>
          </p:spPr>
          <p:txBody>
            <a:bodyPr spcFirstLastPara="1" vert="horz" wrap="square" lIns="85320" tIns="42660" rIns="85320" bIns="42660"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3700"/>
                </a:lnSpc>
                <a:spcBef>
                  <a:spcPts val="960"/>
                </a:spcBef>
                <a:spcAft>
                  <a:spcPts val="0"/>
                </a:spcAft>
                <a:buClr>
                  <a:schemeClr val="dk1"/>
                </a:buClr>
                <a:buSzPts val="1100"/>
                <a:buFont typeface="Arial"/>
                <a:buNone/>
              </a:pPr>
              <a:endParaRPr lang="en-US" sz="3600" dirty="0">
                <a:latin typeface="+mj-lt"/>
                <a:ea typeface="Arial Rounded"/>
                <a:cs typeface="Arial Rounded"/>
                <a:sym typeface="Arial Rounded"/>
              </a:endParaRPr>
            </a:p>
          </p:txBody>
        </p:sp>
        <p:sp>
          <p:nvSpPr>
            <p:cNvPr id="14" name="Content Placeholder 2">
              <a:extLst>
                <a:ext uri="{FF2B5EF4-FFF2-40B4-BE49-F238E27FC236}">
                  <a16:creationId xmlns:a16="http://schemas.microsoft.com/office/drawing/2014/main" id="{7B9D8660-36AF-935F-1E4A-55FE4794F51A}"/>
                </a:ext>
              </a:extLst>
            </p:cNvPr>
            <p:cNvSpPr txBox="1">
              <a:spLocks/>
            </p:cNvSpPr>
            <p:nvPr/>
          </p:nvSpPr>
          <p:spPr>
            <a:xfrm>
              <a:off x="709543" y="1484795"/>
              <a:ext cx="3553716" cy="3299238"/>
            </a:xfrm>
            <a:prstGeom prst="rect">
              <a:avLst/>
            </a:prstGeom>
          </p:spPr>
          <p:txBody>
            <a:bodyPr anchor="ctr" anchorCtr="0">
              <a:normAutofit/>
            </a:bodyPr>
            <a:lstStyle>
              <a:lvl1pPr marL="0" indent="0" algn="l" defTabSz="914400" rtl="0" eaLnBrk="1" latinLnBrk="0" hangingPunct="1">
                <a:lnSpc>
                  <a:spcPct val="90000"/>
                </a:lnSpc>
                <a:spcBef>
                  <a:spcPts val="1000"/>
                </a:spcBef>
                <a:buFontTx/>
                <a:buNone/>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36576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4008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8872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457063">
                <a:lnSpc>
                  <a:spcPts val="3399"/>
                </a:lnSpc>
                <a:spcBef>
                  <a:spcPct val="20000"/>
                </a:spcBef>
                <a:spcAft>
                  <a:spcPts val="600"/>
                </a:spcAft>
                <a:buClr>
                  <a:srgbClr val="21397D"/>
                </a:buClr>
                <a:buSzPct val="115000"/>
                <a:defRPr/>
              </a:pPr>
              <a:r>
                <a:rPr lang="en-US" sz="3200" b="1" dirty="0">
                  <a:solidFill>
                    <a:srgbClr val="FFFFFF"/>
                  </a:solidFill>
                </a:rPr>
                <a:t>In Care</a:t>
              </a:r>
            </a:p>
          </p:txBody>
        </p:sp>
      </p:grpSp>
      <p:grpSp>
        <p:nvGrpSpPr>
          <p:cNvPr id="25" name="Group 24">
            <a:extLst>
              <a:ext uri="{FF2B5EF4-FFF2-40B4-BE49-F238E27FC236}">
                <a16:creationId xmlns:a16="http://schemas.microsoft.com/office/drawing/2014/main" id="{A2A1C774-8BC3-CE5C-2139-ADB22BE23502}"/>
              </a:ext>
            </a:extLst>
          </p:cNvPr>
          <p:cNvGrpSpPr/>
          <p:nvPr/>
        </p:nvGrpSpPr>
        <p:grpSpPr>
          <a:xfrm>
            <a:off x="4317826" y="2337720"/>
            <a:ext cx="3553715" cy="3299240"/>
            <a:chOff x="4317826" y="1484793"/>
            <a:chExt cx="3553715" cy="3299240"/>
          </a:xfrm>
        </p:grpSpPr>
        <p:sp>
          <p:nvSpPr>
            <p:cNvPr id="12" name="Google Shape;418;p34">
              <a:extLst>
                <a:ext uri="{FF2B5EF4-FFF2-40B4-BE49-F238E27FC236}">
                  <a16:creationId xmlns:a16="http://schemas.microsoft.com/office/drawing/2014/main" id="{23D3F2C9-B6D5-B4FA-82B7-AFCFDE155D83}"/>
                </a:ext>
              </a:extLst>
            </p:cNvPr>
            <p:cNvSpPr txBox="1">
              <a:spLocks/>
            </p:cNvSpPr>
            <p:nvPr/>
          </p:nvSpPr>
          <p:spPr>
            <a:xfrm>
              <a:off x="4317826" y="1484794"/>
              <a:ext cx="3553715" cy="3299239"/>
            </a:xfrm>
            <a:prstGeom prst="rect">
              <a:avLst/>
            </a:prstGeom>
            <a:solidFill>
              <a:srgbClr val="54CCCD">
                <a:alpha val="75000"/>
              </a:srgbClr>
            </a:solidFill>
            <a:ln w="38100" cap="flat" cmpd="sng">
              <a:noFill/>
              <a:prstDash val="solid"/>
              <a:round/>
              <a:headEnd type="none" w="sm" len="sm"/>
              <a:tailEnd type="none" w="sm" len="sm"/>
            </a:ln>
          </p:spPr>
          <p:txBody>
            <a:bodyPr spcFirstLastPara="1" vert="horz" wrap="square" lIns="85320" tIns="42660" rIns="85320" bIns="42660"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3700"/>
                </a:lnSpc>
                <a:spcBef>
                  <a:spcPts val="960"/>
                </a:spcBef>
                <a:spcAft>
                  <a:spcPts val="0"/>
                </a:spcAft>
                <a:buNone/>
              </a:pPr>
              <a:endParaRPr lang="en-US" sz="3600" spc="-140">
                <a:latin typeface="+mj-lt"/>
                <a:ea typeface="Arial Rounded"/>
                <a:cs typeface="Arial Rounded"/>
                <a:sym typeface="Arial Rounded"/>
              </a:endParaRPr>
            </a:p>
          </p:txBody>
        </p:sp>
        <p:sp>
          <p:nvSpPr>
            <p:cNvPr id="15" name="Content Placeholder 2">
              <a:extLst>
                <a:ext uri="{FF2B5EF4-FFF2-40B4-BE49-F238E27FC236}">
                  <a16:creationId xmlns:a16="http://schemas.microsoft.com/office/drawing/2014/main" id="{7EAA56F7-B0CA-2A19-0D2D-0F3E30B52DED}"/>
                </a:ext>
              </a:extLst>
            </p:cNvPr>
            <p:cNvSpPr txBox="1">
              <a:spLocks/>
            </p:cNvSpPr>
            <p:nvPr/>
          </p:nvSpPr>
          <p:spPr>
            <a:xfrm>
              <a:off x="4324725" y="1484793"/>
              <a:ext cx="3539372" cy="3299239"/>
            </a:xfrm>
            <a:prstGeom prst="rect">
              <a:avLst/>
            </a:prstGeom>
          </p:spPr>
          <p:txBody>
            <a:bodyPr vert="horz" lIns="91440" tIns="45720" rIns="91440" bIns="45720" rtlCol="0" anchor="ctr" anchorCtr="0">
              <a:norm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3400"/>
                </a:lnSpc>
                <a:buNone/>
              </a:pPr>
              <a:r>
                <a:rPr lang="en-US" sz="3200" b="1" dirty="0">
                  <a:solidFill>
                    <a:srgbClr val="FFFFFF"/>
                  </a:solidFill>
                  <a:latin typeface="+mj-lt"/>
                </a:rPr>
                <a:t>In Agencies</a:t>
              </a:r>
            </a:p>
          </p:txBody>
        </p:sp>
      </p:grpSp>
      <p:grpSp>
        <p:nvGrpSpPr>
          <p:cNvPr id="24" name="Group 23">
            <a:extLst>
              <a:ext uri="{FF2B5EF4-FFF2-40B4-BE49-F238E27FC236}">
                <a16:creationId xmlns:a16="http://schemas.microsoft.com/office/drawing/2014/main" id="{98988C43-9DA6-3B85-B8FA-E8E5DACDA87C}"/>
              </a:ext>
            </a:extLst>
          </p:cNvPr>
          <p:cNvGrpSpPr/>
          <p:nvPr/>
        </p:nvGrpSpPr>
        <p:grpSpPr>
          <a:xfrm>
            <a:off x="7878440" y="2337720"/>
            <a:ext cx="3600839" cy="3299240"/>
            <a:chOff x="7878440" y="1484793"/>
            <a:chExt cx="3600839" cy="3299240"/>
          </a:xfrm>
        </p:grpSpPr>
        <p:sp>
          <p:nvSpPr>
            <p:cNvPr id="13" name="Google Shape;418;p34">
              <a:extLst>
                <a:ext uri="{FF2B5EF4-FFF2-40B4-BE49-F238E27FC236}">
                  <a16:creationId xmlns:a16="http://schemas.microsoft.com/office/drawing/2014/main" id="{208E71B1-AFC0-AFFA-E4C1-9BEAAE418588}"/>
                </a:ext>
              </a:extLst>
            </p:cNvPr>
            <p:cNvSpPr txBox="1">
              <a:spLocks/>
            </p:cNvSpPr>
            <p:nvPr/>
          </p:nvSpPr>
          <p:spPr>
            <a:xfrm>
              <a:off x="7925564" y="1484794"/>
              <a:ext cx="3553715" cy="3299239"/>
            </a:xfrm>
            <a:prstGeom prst="rect">
              <a:avLst/>
            </a:prstGeom>
            <a:solidFill>
              <a:srgbClr val="4DC58D">
                <a:alpha val="75000"/>
              </a:srgbClr>
            </a:solidFill>
            <a:ln w="38100" cap="flat" cmpd="sng">
              <a:noFill/>
              <a:prstDash val="solid"/>
              <a:round/>
              <a:headEnd type="none" w="sm" len="sm"/>
              <a:tailEnd type="none" w="sm" len="sm"/>
            </a:ln>
          </p:spPr>
          <p:txBody>
            <a:bodyPr spcFirstLastPara="1" vert="horz" wrap="square" lIns="85320" tIns="42660" rIns="85320" bIns="42660" rtlCol="0" anchor="ctr" anchorCtr="0">
              <a:no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3700"/>
                </a:lnSpc>
                <a:spcBef>
                  <a:spcPts val="0"/>
                </a:spcBef>
                <a:spcAft>
                  <a:spcPts val="0"/>
                </a:spcAft>
                <a:buNone/>
              </a:pPr>
              <a:endParaRPr lang="en-US" sz="3600">
                <a:latin typeface="+mj-lt"/>
                <a:ea typeface="Arial Rounded"/>
                <a:cs typeface="Arial Rounded"/>
                <a:sym typeface="Arial Rounded"/>
              </a:endParaRPr>
            </a:p>
          </p:txBody>
        </p:sp>
        <p:sp>
          <p:nvSpPr>
            <p:cNvPr id="16" name="Content Placeholder 2">
              <a:extLst>
                <a:ext uri="{FF2B5EF4-FFF2-40B4-BE49-F238E27FC236}">
                  <a16:creationId xmlns:a16="http://schemas.microsoft.com/office/drawing/2014/main" id="{5BF2A505-F5ED-0461-C71E-6A521CCB39DD}"/>
                </a:ext>
              </a:extLst>
            </p:cNvPr>
            <p:cNvSpPr txBox="1">
              <a:spLocks/>
            </p:cNvSpPr>
            <p:nvPr/>
          </p:nvSpPr>
          <p:spPr>
            <a:xfrm>
              <a:off x="7878440" y="1484793"/>
              <a:ext cx="3600839" cy="3299239"/>
            </a:xfrm>
            <a:prstGeom prst="rect">
              <a:avLst/>
            </a:prstGeom>
          </p:spPr>
          <p:txBody>
            <a:bodyPr vert="horz" lIns="91440" tIns="45720" rIns="91440" bIns="45720" rtlCol="0" anchor="ctr" anchorCtr="0">
              <a:normAutofit/>
            </a:bodyPr>
            <a:lst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548640" indent="-182880" algn="l" defTabSz="457063" rtl="0" eaLnBrk="1" latinLnBrk="0" hangingPunct="1">
                <a:spcBef>
                  <a:spcPct val="20000"/>
                </a:spcBef>
                <a:spcAft>
                  <a:spcPts val="600"/>
                </a:spcAft>
                <a:buClr>
                  <a:schemeClr val="accent1"/>
                </a:buClr>
                <a:buSzPct val="100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lnSpc>
                  <a:spcPts val="3400"/>
                </a:lnSpc>
                <a:buNone/>
              </a:pPr>
              <a:r>
                <a:rPr lang="en-US" sz="3200" b="1" dirty="0">
                  <a:solidFill>
                    <a:srgbClr val="FFFFFF"/>
                  </a:solidFill>
                  <a:latin typeface="+mj-lt"/>
                </a:rPr>
                <a:t>In Policy &amp; Funding</a:t>
              </a:r>
            </a:p>
          </p:txBody>
        </p:sp>
      </p:grpSp>
    </p:spTree>
    <p:extLst>
      <p:ext uri="{BB962C8B-B14F-4D97-AF65-F5344CB8AC3E}">
        <p14:creationId xmlns:p14="http://schemas.microsoft.com/office/powerpoint/2010/main" val="168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500"/>
                                        <p:tgtEl>
                                          <p:spTgt spid="26"/>
                                        </p:tgtEl>
                                      </p:cBhvr>
                                    </p:animEffect>
                                  </p:childTnLst>
                                </p:cTn>
                              </p:par>
                            </p:childTnLst>
                          </p:cTn>
                        </p:par>
                        <p:par>
                          <p:cTn id="8" fill="hold">
                            <p:stCondLst>
                              <p:cond delay="2250"/>
                            </p:stCondLst>
                            <p:childTnLst>
                              <p:par>
                                <p:cTn id="9" presetID="10" presetClass="entr" presetSubtype="0" fill="hold"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500"/>
                                        <p:tgtEl>
                                          <p:spTgt spid="25"/>
                                        </p:tgtEl>
                                      </p:cBhvr>
                                    </p:animEffect>
                                  </p:childTnLst>
                                </p:cTn>
                              </p:par>
                            </p:childTnLst>
                          </p:cTn>
                        </p:par>
                        <p:par>
                          <p:cTn id="12" fill="hold">
                            <p:stCondLst>
                              <p:cond delay="4750"/>
                            </p:stCondLst>
                            <p:childTnLst>
                              <p:par>
                                <p:cTn id="13" presetID="10" presetClass="entr" presetSubtype="0" fill="hold" nodeType="afterEffect">
                                  <p:stCondLst>
                                    <p:cond delay="10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306-1A9F-C473-51E7-52917549E175}"/>
              </a:ext>
            </a:extLst>
          </p:cNvPr>
          <p:cNvSpPr>
            <a:spLocks noGrp="1"/>
          </p:cNvSpPr>
          <p:nvPr>
            <p:ph type="title"/>
          </p:nvPr>
        </p:nvSpPr>
        <p:spPr/>
        <p:txBody>
          <a:bodyPr/>
          <a:lstStyle/>
          <a:p>
            <a:r>
              <a:rPr lang="en-US" dirty="0"/>
              <a:t>Families Receiving Services</a:t>
            </a:r>
          </a:p>
        </p:txBody>
      </p:sp>
      <p:pic>
        <p:nvPicPr>
          <p:cNvPr id="6" name="Picture 2">
            <a:extLst>
              <a:ext uri="{FF2B5EF4-FFF2-40B4-BE49-F238E27FC236}">
                <a16:creationId xmlns:a16="http://schemas.microsoft.com/office/drawing/2014/main" id="{A5B81746-8EDD-E55A-5C15-077EC1C5194D}"/>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11390" r="1139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2BE0157-3EF0-ABEE-D0C5-11A9ED50AD0B}"/>
              </a:ext>
            </a:extLst>
          </p:cNvPr>
          <p:cNvSpPr>
            <a:spLocks noGrp="1"/>
          </p:cNvSpPr>
          <p:nvPr>
            <p:ph type="body" sz="quarter" idx="13"/>
          </p:nvPr>
        </p:nvSpPr>
        <p:spPr/>
        <p:txBody>
          <a:bodyPr/>
          <a:lstStyle/>
          <a:p>
            <a:r>
              <a:rPr lang="en-US" dirty="0"/>
              <a:t>Strategies</a:t>
            </a:r>
          </a:p>
        </p:txBody>
      </p:sp>
      <p:sp>
        <p:nvSpPr>
          <p:cNvPr id="7" name="Text Placeholder 6">
            <a:extLst>
              <a:ext uri="{FF2B5EF4-FFF2-40B4-BE49-F238E27FC236}">
                <a16:creationId xmlns:a16="http://schemas.microsoft.com/office/drawing/2014/main" id="{9A8205B6-5EA0-90A5-B251-7EB85DD9DCEB}"/>
              </a:ext>
            </a:extLst>
          </p:cNvPr>
          <p:cNvSpPr>
            <a:spLocks noGrp="1"/>
          </p:cNvSpPr>
          <p:nvPr>
            <p:ph type="body" sz="quarter" idx="15"/>
          </p:nvPr>
        </p:nvSpPr>
        <p:spPr>
          <a:xfrm>
            <a:off x="5640052" y="2658677"/>
            <a:ext cx="5441322" cy="3387490"/>
          </a:xfrm>
        </p:spPr>
        <p:txBody>
          <a:bodyPr vert="horz" lIns="91440" tIns="45720" rIns="91440" bIns="45720" rtlCol="0" anchor="t">
            <a:noAutofit/>
          </a:bodyPr>
          <a:lstStyle/>
          <a:p>
            <a:pPr marL="246380" indent="-246380"/>
            <a:r>
              <a:rPr lang="en-US" dirty="0"/>
              <a:t>Acknowledge and respond to what families </a:t>
            </a:r>
            <a:br>
              <a:rPr lang="en-US" dirty="0"/>
            </a:br>
            <a:r>
              <a:rPr lang="en-US" dirty="0"/>
              <a:t>say they need</a:t>
            </a:r>
            <a:endParaRPr lang="en-US"/>
          </a:p>
          <a:p>
            <a:pPr marL="246380" indent="-246380"/>
            <a:r>
              <a:rPr lang="en-US" dirty="0"/>
              <a:t>Provide information for families to engage </a:t>
            </a:r>
            <a:br>
              <a:rPr lang="en-US" dirty="0"/>
            </a:br>
            <a:r>
              <a:rPr lang="en-US" dirty="0"/>
              <a:t>in shared decision-making</a:t>
            </a:r>
          </a:p>
          <a:p>
            <a:pPr marL="246380" indent="-246380"/>
            <a:r>
              <a:rPr lang="en-US" sz="1750" dirty="0">
                <a:latin typeface="Arial"/>
                <a:cs typeface="Arial"/>
              </a:rPr>
              <a:t>Tailor responsive services to meet </a:t>
            </a:r>
            <a:br>
              <a:rPr lang="en-US" sz="1750" dirty="0"/>
            </a:br>
            <a:r>
              <a:rPr lang="en-US" sz="1750" dirty="0">
                <a:latin typeface="Arial"/>
                <a:cs typeface="Arial"/>
              </a:rPr>
              <a:t>youth and family needs</a:t>
            </a:r>
          </a:p>
          <a:p>
            <a:pPr marL="246380" indent="-246380"/>
            <a:r>
              <a:rPr lang="en-US" dirty="0"/>
              <a:t>Understand possible barriers to engaging, </a:t>
            </a:r>
            <a:br>
              <a:rPr lang="en-US" dirty="0"/>
            </a:br>
            <a:r>
              <a:rPr lang="en-US" dirty="0"/>
              <a:t>then develop solutions</a:t>
            </a:r>
          </a:p>
          <a:p>
            <a:pPr marL="246380" indent="-246380"/>
            <a:r>
              <a:rPr lang="en-US" dirty="0"/>
              <a:t>Work collaboratively to define clear expectations</a:t>
            </a:r>
          </a:p>
          <a:p>
            <a:pPr marL="246380" indent="-246380"/>
            <a:endParaRPr lang="en-US" dirty="0"/>
          </a:p>
          <a:p>
            <a:pPr marL="246380" indent="-246380"/>
            <a:endParaRPr lang="en-US" dirty="0"/>
          </a:p>
        </p:txBody>
      </p:sp>
      <p:sp>
        <p:nvSpPr>
          <p:cNvPr id="5" name="Slide Number Placeholder 4">
            <a:extLst>
              <a:ext uri="{FF2B5EF4-FFF2-40B4-BE49-F238E27FC236}">
                <a16:creationId xmlns:a16="http://schemas.microsoft.com/office/drawing/2014/main" id="{877940E0-7FC6-29DC-3DAA-7F6F2E1044F7}"/>
              </a:ext>
            </a:extLst>
          </p:cNvPr>
          <p:cNvSpPr>
            <a:spLocks noGrp="1"/>
          </p:cNvSpPr>
          <p:nvPr>
            <p:ph type="sldNum" sz="quarter" idx="4"/>
          </p:nvPr>
        </p:nvSpPr>
        <p:spPr/>
        <p:txBody>
          <a:bodyPr/>
          <a:lstStyle/>
          <a:p>
            <a:fld id="{02821913-697F-40F7-88AF-FB7D2903BEAB}" type="slidenum">
              <a:rPr lang="en-US" smtClean="0"/>
              <a:pPr/>
              <a:t>8</a:t>
            </a:fld>
            <a:endParaRPr lang="en-US" dirty="0"/>
          </a:p>
        </p:txBody>
      </p:sp>
    </p:spTree>
    <p:extLst>
      <p:ext uri="{BB962C8B-B14F-4D97-AF65-F5344CB8AC3E}">
        <p14:creationId xmlns:p14="http://schemas.microsoft.com/office/powerpoint/2010/main" val="40092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anim calcmode="lin" valueType="num">
                                      <p:cBhvr>
                                        <p:cTn id="8" dur="1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25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250"/>
                                        <p:tgtEl>
                                          <p:spTgt spid="7">
                                            <p:txEl>
                                              <p:pRg st="1" end="1"/>
                                            </p:txEl>
                                          </p:spTgt>
                                        </p:tgtEl>
                                      </p:cBhvr>
                                    </p:animEffect>
                                    <p:anim calcmode="lin" valueType="num">
                                      <p:cBhvr>
                                        <p:cTn id="14" dur="12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25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250"/>
                                        <p:tgtEl>
                                          <p:spTgt spid="7">
                                            <p:txEl>
                                              <p:pRg st="2" end="2"/>
                                            </p:txEl>
                                          </p:spTgt>
                                        </p:tgtEl>
                                      </p:cBhvr>
                                    </p:animEffect>
                                    <p:anim calcmode="lin" valueType="num">
                                      <p:cBhvr>
                                        <p:cTn id="20" dur="1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25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250"/>
                                        <p:tgtEl>
                                          <p:spTgt spid="7">
                                            <p:txEl>
                                              <p:pRg st="3" end="3"/>
                                            </p:txEl>
                                          </p:spTgt>
                                        </p:tgtEl>
                                      </p:cBhvr>
                                    </p:animEffect>
                                    <p:anim calcmode="lin" valueType="num">
                                      <p:cBhvr>
                                        <p:cTn id="26" dur="12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2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25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250"/>
                                        <p:tgtEl>
                                          <p:spTgt spid="7">
                                            <p:txEl>
                                              <p:pRg st="4" end="4"/>
                                            </p:txEl>
                                          </p:spTgt>
                                        </p:tgtEl>
                                      </p:cBhvr>
                                    </p:animEffect>
                                    <p:anim calcmode="lin" valueType="num">
                                      <p:cBhvr>
                                        <p:cTn id="32" dur="12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2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B10A-B8B3-2633-ED6A-D51C6D33C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802A2-4FFE-4A3A-99A1-8964893746CE}"/>
              </a:ext>
            </a:extLst>
          </p:cNvPr>
          <p:cNvSpPr>
            <a:spLocks noGrp="1"/>
          </p:cNvSpPr>
          <p:nvPr>
            <p:ph type="title"/>
          </p:nvPr>
        </p:nvSpPr>
        <p:spPr/>
        <p:txBody>
          <a:bodyPr/>
          <a:lstStyle/>
          <a:p>
            <a:r>
              <a:rPr lang="en-US" dirty="0"/>
              <a:t>Family Who Are Agency Staff</a:t>
            </a:r>
          </a:p>
        </p:txBody>
      </p:sp>
      <p:pic>
        <p:nvPicPr>
          <p:cNvPr id="6" name="Picture 2">
            <a:extLst>
              <a:ext uri="{FF2B5EF4-FFF2-40B4-BE49-F238E27FC236}">
                <a16:creationId xmlns:a16="http://schemas.microsoft.com/office/drawing/2014/main" id="{40BCF732-4DD1-3F18-0CBD-997B9E9A2159}"/>
              </a:ext>
            </a:extLst>
          </p:cNvPr>
          <p:cNvPicPr>
            <a:picLocks noGrp="1" noChangeAspect="1" noChangeArrowheads="1"/>
          </p:cNvPicPr>
          <p:nvPr>
            <p:ph type="pic" sz="quarter" idx="12"/>
          </p:nvPr>
        </p:nvPicPr>
        <p:blipFill rotWithShape="1">
          <a:blip r:embed="rId2" cstate="print">
            <a:extLst>
              <a:ext uri="{28A0092B-C50C-407E-A947-70E740481C1C}">
                <a14:useLocalDpi xmlns:a14="http://schemas.microsoft.com/office/drawing/2010/main" val="0"/>
              </a:ext>
            </a:extLst>
          </a:blip>
          <a:srcRect l="23241" t="4839" r="9979" b="868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29E1B18-7B01-53FA-B0B0-1EED0D07D545}"/>
              </a:ext>
            </a:extLst>
          </p:cNvPr>
          <p:cNvSpPr>
            <a:spLocks noGrp="1"/>
          </p:cNvSpPr>
          <p:nvPr>
            <p:ph type="body" sz="quarter" idx="13"/>
          </p:nvPr>
        </p:nvSpPr>
        <p:spPr/>
        <p:txBody>
          <a:bodyPr/>
          <a:lstStyle/>
          <a:p>
            <a:r>
              <a:rPr lang="en-US" dirty="0"/>
              <a:t>Strategies</a:t>
            </a:r>
          </a:p>
        </p:txBody>
      </p:sp>
      <p:sp>
        <p:nvSpPr>
          <p:cNvPr id="7" name="Text Placeholder 6">
            <a:extLst>
              <a:ext uri="{FF2B5EF4-FFF2-40B4-BE49-F238E27FC236}">
                <a16:creationId xmlns:a16="http://schemas.microsoft.com/office/drawing/2014/main" id="{CE55AAF0-285C-4299-D2DA-585676504D42}"/>
              </a:ext>
            </a:extLst>
          </p:cNvPr>
          <p:cNvSpPr>
            <a:spLocks noGrp="1"/>
          </p:cNvSpPr>
          <p:nvPr>
            <p:ph type="body" sz="quarter" idx="15"/>
          </p:nvPr>
        </p:nvSpPr>
        <p:spPr>
          <a:xfrm>
            <a:off x="5640052" y="2674045"/>
            <a:ext cx="5441322" cy="3372122"/>
          </a:xfrm>
        </p:spPr>
        <p:txBody>
          <a:bodyPr/>
          <a:lstStyle/>
          <a:p>
            <a:r>
              <a:rPr lang="en-US" dirty="0"/>
              <a:t>Engage families in developing agency policies, practices, workflows, and tools </a:t>
            </a:r>
          </a:p>
          <a:p>
            <a:r>
              <a:rPr lang="en-US" dirty="0"/>
              <a:t>Provide clear expectations, job descriptions, policies, workflows &amp; protocols</a:t>
            </a:r>
          </a:p>
          <a:p>
            <a:r>
              <a:rPr lang="en-US" dirty="0"/>
              <a:t>Provide training to support family staff to achieve program goals</a:t>
            </a:r>
          </a:p>
          <a:p>
            <a:r>
              <a:rPr lang="en-US" dirty="0"/>
              <a:t>Support supervisor knowledge and skills </a:t>
            </a:r>
            <a:br>
              <a:rPr lang="en-US" dirty="0"/>
            </a:br>
            <a:r>
              <a:rPr lang="en-US" dirty="0"/>
              <a:t>for effectively working with family staff</a:t>
            </a:r>
          </a:p>
          <a:p>
            <a:r>
              <a:rPr lang="en-US" dirty="0"/>
              <a:t>The supervisor should be someone </a:t>
            </a:r>
            <a:br>
              <a:rPr lang="en-US" dirty="0"/>
            </a:br>
            <a:r>
              <a:rPr lang="en-US" dirty="0"/>
              <a:t>with a respected position of influence</a:t>
            </a:r>
          </a:p>
        </p:txBody>
      </p:sp>
      <p:sp>
        <p:nvSpPr>
          <p:cNvPr id="5" name="Slide Number Placeholder 4">
            <a:extLst>
              <a:ext uri="{FF2B5EF4-FFF2-40B4-BE49-F238E27FC236}">
                <a16:creationId xmlns:a16="http://schemas.microsoft.com/office/drawing/2014/main" id="{4BE55B70-7F46-B965-35BB-3626F42796B2}"/>
              </a:ext>
            </a:extLst>
          </p:cNvPr>
          <p:cNvSpPr>
            <a:spLocks noGrp="1"/>
          </p:cNvSpPr>
          <p:nvPr>
            <p:ph type="sldNum" sz="quarter" idx="4"/>
          </p:nvPr>
        </p:nvSpPr>
        <p:spPr/>
        <p:txBody>
          <a:bodyPr/>
          <a:lstStyle/>
          <a:p>
            <a:fld id="{02821913-697F-40F7-88AF-FB7D2903BEAB}" type="slidenum">
              <a:rPr lang="en-US" smtClean="0"/>
              <a:pPr/>
              <a:t>9</a:t>
            </a:fld>
            <a:endParaRPr lang="en-US" dirty="0"/>
          </a:p>
        </p:txBody>
      </p:sp>
    </p:spTree>
    <p:extLst>
      <p:ext uri="{BB962C8B-B14F-4D97-AF65-F5344CB8AC3E}">
        <p14:creationId xmlns:p14="http://schemas.microsoft.com/office/powerpoint/2010/main" val="19338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250"/>
                                        <p:tgtEl>
                                          <p:spTgt spid="7">
                                            <p:txEl>
                                              <p:pRg st="0" end="0"/>
                                            </p:txEl>
                                          </p:spTgt>
                                        </p:tgtEl>
                                      </p:cBhvr>
                                    </p:animEffect>
                                    <p:anim calcmode="lin" valueType="num">
                                      <p:cBhvr>
                                        <p:cTn id="8" dur="1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25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250"/>
                                        <p:tgtEl>
                                          <p:spTgt spid="7">
                                            <p:txEl>
                                              <p:pRg st="1" end="1"/>
                                            </p:txEl>
                                          </p:spTgt>
                                        </p:tgtEl>
                                      </p:cBhvr>
                                    </p:animEffect>
                                    <p:anim calcmode="lin" valueType="num">
                                      <p:cBhvr>
                                        <p:cTn id="14" dur="12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2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25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250"/>
                                        <p:tgtEl>
                                          <p:spTgt spid="7">
                                            <p:txEl>
                                              <p:pRg st="2" end="2"/>
                                            </p:txEl>
                                          </p:spTgt>
                                        </p:tgtEl>
                                      </p:cBhvr>
                                    </p:animEffect>
                                    <p:anim calcmode="lin" valueType="num">
                                      <p:cBhvr>
                                        <p:cTn id="20" dur="1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25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250"/>
                                        <p:tgtEl>
                                          <p:spTgt spid="7">
                                            <p:txEl>
                                              <p:pRg st="3" end="3"/>
                                            </p:txEl>
                                          </p:spTgt>
                                        </p:tgtEl>
                                      </p:cBhvr>
                                    </p:animEffect>
                                    <p:anim calcmode="lin" valueType="num">
                                      <p:cBhvr>
                                        <p:cTn id="26" dur="12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2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25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250"/>
                                        <p:tgtEl>
                                          <p:spTgt spid="7">
                                            <p:txEl>
                                              <p:pRg st="4" end="4"/>
                                            </p:txEl>
                                          </p:spTgt>
                                        </p:tgtEl>
                                      </p:cBhvr>
                                    </p:animEffect>
                                    <p:anim calcmode="lin" valueType="num">
                                      <p:cBhvr>
                                        <p:cTn id="32" dur="12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2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NC_Theme_2024">
  <a:themeElements>
    <a:clrScheme name="NatCenter Theme 1">
      <a:dk1>
        <a:srgbClr val="1E1E1E"/>
      </a:dk1>
      <a:lt1>
        <a:srgbClr val="E9F3E2"/>
      </a:lt1>
      <a:dk2>
        <a:srgbClr val="21397D"/>
      </a:dk2>
      <a:lt2>
        <a:srgbClr val="E9F3E2"/>
      </a:lt2>
      <a:accent1>
        <a:srgbClr val="21397D"/>
      </a:accent1>
      <a:accent2>
        <a:srgbClr val="1A9052"/>
      </a:accent2>
      <a:accent3>
        <a:srgbClr val="A5A5A5"/>
      </a:accent3>
      <a:accent4>
        <a:srgbClr val="92C56E"/>
      </a:accent4>
      <a:accent5>
        <a:srgbClr val="48A1FA"/>
      </a:accent5>
      <a:accent6>
        <a:srgbClr val="1C8B74"/>
      </a:accent6>
      <a:hlink>
        <a:srgbClr val="E37B5F"/>
      </a:hlink>
      <a:folHlink>
        <a:srgbClr val="48A1FA"/>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C_PPT_Theme_May2024" id="{ABCB0703-6F8C-4D99-9882-FC057170C057}" vid="{C4423B0E-4D24-4A05-8542-B53C10174792}"/>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609c37c-41a3-4eeb-8fe5-c4ae5eadd75a">
      <UserInfo>
        <DisplayName>Erin Bader</DisplayName>
        <AccountId>12</AccountId>
        <AccountType/>
      </UserInfo>
      <UserInfo>
        <DisplayName>Jacquin Savoy</DisplayName>
        <AccountId>66</AccountId>
        <AccountType/>
      </UserInfo>
      <UserInfo>
        <DisplayName>Debbie Riley</DisplayName>
        <AccountId>18</AccountId>
        <AccountType/>
      </UserInfo>
      <UserInfo>
        <DisplayName>Mary Wichansky</DisplayName>
        <AccountId>13</AccountId>
        <AccountType/>
      </UserInfo>
      <UserInfo>
        <DisplayName>Michelle Savieo</DisplayName>
        <AccountId>155</AccountId>
        <AccountType/>
      </UserInfo>
      <UserInfo>
        <DisplayName>Johanna Moronta</DisplayName>
        <AccountId>321</AccountId>
        <AccountType/>
      </UserInfo>
    </SharedWithUsers>
    <lcf76f155ced4ddcb4097134ff3c332f xmlns="33c0fa19-db92-4413-ae92-ad252861a7e1">
      <Terms xmlns="http://schemas.microsoft.com/office/infopath/2007/PartnerControls"/>
    </lcf76f155ced4ddcb4097134ff3c332f>
    <TaxCatchAll xmlns="9609c37c-41a3-4eeb-8fe5-c4ae5eadd7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CB14C0F25BB543802EA4E79F5C4295" ma:contentTypeVersion="15" ma:contentTypeDescription="Create a new document." ma:contentTypeScope="" ma:versionID="919f5d6554db7a17e2b7f89e64f554c3">
  <xsd:schema xmlns:xsd="http://www.w3.org/2001/XMLSchema" xmlns:xs="http://www.w3.org/2001/XMLSchema" xmlns:p="http://schemas.microsoft.com/office/2006/metadata/properties" xmlns:ns2="33c0fa19-db92-4413-ae92-ad252861a7e1" xmlns:ns3="9609c37c-41a3-4eeb-8fe5-c4ae5eadd75a" targetNamespace="http://schemas.microsoft.com/office/2006/metadata/properties" ma:root="true" ma:fieldsID="a8624869488e5777130b1eca516fa1e0" ns2:_="" ns3:_="">
    <xsd:import namespace="33c0fa19-db92-4413-ae92-ad252861a7e1"/>
    <xsd:import namespace="9609c37c-41a3-4eeb-8fe5-c4ae5eadd7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c0fa19-db92-4413-ae92-ad252861a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6d0694b-a05d-4fcc-8317-34e088fb607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09c37c-41a3-4eeb-8fe5-c4ae5eadd7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e93a732-d033-437f-9207-c57d8ec928c3}" ma:internalName="TaxCatchAll" ma:showField="CatchAllData" ma:web="9609c37c-41a3-4eeb-8fe5-c4ae5eadd7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98862B-2063-4161-9679-AB1ED1EE7A1B}">
  <ds:schemaRefs>
    <ds:schemaRef ds:uri="http://schemas.microsoft.com/sharepoint/v3/contenttype/forms"/>
  </ds:schemaRefs>
</ds:datastoreItem>
</file>

<file path=customXml/itemProps2.xml><?xml version="1.0" encoding="utf-8"?>
<ds:datastoreItem xmlns:ds="http://schemas.openxmlformats.org/officeDocument/2006/customXml" ds:itemID="{E89A8D8D-DA3A-409C-A572-2FD6F5E5A3E5}">
  <ds:schemaRefs>
    <ds:schemaRef ds:uri="http://purl.org/dc/terms/"/>
    <ds:schemaRef ds:uri="http://schemas.microsoft.com/office/infopath/2007/PartnerControls"/>
    <ds:schemaRef ds:uri="http://purl.org/dc/elements/1.1/"/>
    <ds:schemaRef ds:uri="http://schemas.microsoft.com/office/2006/documentManagement/types"/>
    <ds:schemaRef ds:uri="33c0fa19-db92-4413-ae92-ad252861a7e1"/>
    <ds:schemaRef ds:uri="http://schemas.microsoft.com/office/2006/metadata/properties"/>
    <ds:schemaRef ds:uri="http://purl.org/dc/dcmitype/"/>
    <ds:schemaRef ds:uri="http://www.w3.org/XML/1998/namespace"/>
    <ds:schemaRef ds:uri="9609c37c-41a3-4eeb-8fe5-c4ae5eadd75a"/>
    <ds:schemaRef ds:uri="http://schemas.openxmlformats.org/package/2006/metadata/core-properties"/>
  </ds:schemaRefs>
</ds:datastoreItem>
</file>

<file path=customXml/itemProps3.xml><?xml version="1.0" encoding="utf-8"?>
<ds:datastoreItem xmlns:ds="http://schemas.openxmlformats.org/officeDocument/2006/customXml" ds:itemID="{76BBD256-B0B1-4DA2-9C00-623C1008CE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c0fa19-db92-4413-ae92-ad252861a7e1"/>
    <ds:schemaRef ds:uri="9609c37c-41a3-4eeb-8fe5-c4ae5eadd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557</TotalTime>
  <Words>3082</Words>
  <Application>Microsoft Office PowerPoint</Application>
  <PresentationFormat>Custom</PresentationFormat>
  <Paragraphs>262</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Black</vt:lpstr>
      <vt:lpstr>Corbel</vt:lpstr>
      <vt:lpstr>Franklin Gothic Book</vt:lpstr>
      <vt:lpstr>Franklin Gothic Medium</vt:lpstr>
      <vt:lpstr>Segoe UI </vt:lpstr>
      <vt:lpstr>Wingdings</vt:lpstr>
      <vt:lpstr>1_NC_Theme_2024</vt:lpstr>
      <vt:lpstr>Engaging Families in Child Welfare  and Mental Health Services</vt:lpstr>
      <vt:lpstr>Learning Objectives</vt:lpstr>
      <vt:lpstr>Engaging  Families is Everyone’s Business</vt:lpstr>
      <vt:lpstr>PowerPoint Presentation</vt:lpstr>
      <vt:lpstr>Engaging Families Yields Positive Outcomes</vt:lpstr>
      <vt:lpstr>Roles &amp; Functions of Families and Their Organizations</vt:lpstr>
      <vt:lpstr>Strategies for Engaging Families in Three Areas</vt:lpstr>
      <vt:lpstr>Families Receiving Services</vt:lpstr>
      <vt:lpstr>Family Who Are Agency Staff</vt:lpstr>
      <vt:lpstr>Management Arena</vt:lpstr>
      <vt:lpstr>Recruiting Tips for Systems</vt:lpstr>
      <vt:lpstr>Policy &amp; System Design</vt:lpstr>
      <vt:lpstr>Q&amp;A</vt:lpstr>
      <vt:lpstr>Action Steps</vt:lpstr>
      <vt:lpstr>How did we do?</vt:lpstr>
      <vt:lpstr>PowerPoint Presentation</vt:lpstr>
      <vt:lpstr>Research </vt:lpstr>
      <vt:lpstr>Research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Sam Paciello</dc:creator>
  <cp:lastModifiedBy>Erin Bader</cp:lastModifiedBy>
  <cp:revision>276</cp:revision>
  <dcterms:created xsi:type="dcterms:W3CDTF">2024-06-03T13:45:40Z</dcterms:created>
  <dcterms:modified xsi:type="dcterms:W3CDTF">2024-12-17T19:03:36Z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0x01010091CB14C0F25BB543802EA4E79F5C4295</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